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61" r:id="rId3"/>
    <p:sldId id="279" r:id="rId4"/>
    <p:sldId id="262" r:id="rId5"/>
    <p:sldId id="263" r:id="rId6"/>
    <p:sldId id="264" r:id="rId7"/>
    <p:sldId id="265" r:id="rId8"/>
    <p:sldId id="266" r:id="rId9"/>
    <p:sldId id="267" r:id="rId10"/>
    <p:sldId id="268" r:id="rId11"/>
    <p:sldId id="269" r:id="rId12"/>
    <p:sldId id="270" r:id="rId13"/>
    <p:sldId id="281" r:id="rId14"/>
    <p:sldId id="274" r:id="rId15"/>
    <p:sldId id="275" r:id="rId16"/>
    <p:sldId id="258" r:id="rId17"/>
    <p:sldId id="259" r:id="rId18"/>
    <p:sldId id="276" r:id="rId19"/>
    <p:sldId id="278" r:id="rId20"/>
    <p:sldId id="280" r:id="rId21"/>
    <p:sldId id="282" r:id="rId22"/>
    <p:sldId id="283" r:id="rId23"/>
    <p:sldId id="284" r:id="rId24"/>
    <p:sldId id="291" r:id="rId25"/>
    <p:sldId id="292" r:id="rId26"/>
    <p:sldId id="286" r:id="rId27"/>
    <p:sldId id="285" r:id="rId28"/>
    <p:sldId id="287" r:id="rId29"/>
    <p:sldId id="289" r:id="rId30"/>
    <p:sldId id="290"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386098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3364854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250310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1576296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315070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4A05AC3-AE14-431E-9987-6AFE2EB92996}" type="datetimeFigureOut">
              <a:rPr lang="ru-RU" smtClean="0"/>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1532913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4A05AC3-AE14-431E-9987-6AFE2EB92996}" type="datetimeFigureOut">
              <a:rPr lang="ru-RU" smtClean="0"/>
              <a:t>18.05.2020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301255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4A05AC3-AE14-431E-9987-6AFE2EB92996}" type="datetimeFigureOut">
              <a:rPr lang="ru-RU" smtClean="0"/>
              <a:t>18.05.2020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26293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4A05AC3-AE14-431E-9987-6AFE2EB92996}" type="datetimeFigureOut">
              <a:rPr lang="ru-RU" smtClean="0"/>
              <a:t>18.05.2020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4047404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4A05AC3-AE14-431E-9987-6AFE2EB92996}" type="datetimeFigureOut">
              <a:rPr lang="ru-RU" smtClean="0"/>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53502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4A05AC3-AE14-431E-9987-6AFE2EB92996}" type="datetimeFigureOut">
              <a:rPr lang="ru-RU" smtClean="0"/>
              <a:t>18.05.2020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3842C-691D-4596-9D80-5DB7DBA005C9}" type="slidenum">
              <a:rPr lang="ru-RU" smtClean="0"/>
              <a:t>‹#›</a:t>
            </a:fld>
            <a:endParaRPr lang="ru-RU"/>
          </a:p>
        </p:txBody>
      </p:sp>
    </p:spTree>
    <p:extLst>
      <p:ext uri="{BB962C8B-B14F-4D97-AF65-F5344CB8AC3E}">
        <p14:creationId xmlns:p14="http://schemas.microsoft.com/office/powerpoint/2010/main" val="1180852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05AC3-AE14-431E-9987-6AFE2EB92996}" type="datetimeFigureOut">
              <a:rPr lang="ru-RU" smtClean="0"/>
              <a:t>18.05.2020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3842C-691D-4596-9D80-5DB7DBA005C9}" type="slidenum">
              <a:rPr lang="ru-RU" smtClean="0"/>
              <a:t>‹#›</a:t>
            </a:fld>
            <a:endParaRPr lang="ru-RU"/>
          </a:p>
        </p:txBody>
      </p:sp>
    </p:spTree>
    <p:extLst>
      <p:ext uri="{BB962C8B-B14F-4D97-AF65-F5344CB8AC3E}">
        <p14:creationId xmlns:p14="http://schemas.microsoft.com/office/powerpoint/2010/main" val="2976582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Методические рекомендации для разработки кейс-заданий и эссе</a:t>
            </a:r>
            <a:endParaRPr lang="ru-RU" dirty="0"/>
          </a:p>
        </p:txBody>
      </p:sp>
      <p:sp>
        <p:nvSpPr>
          <p:cNvPr id="3" name="Подзаголовок 2"/>
          <p:cNvSpPr>
            <a:spLocks noGrp="1"/>
          </p:cNvSpPr>
          <p:nvPr>
            <p:ph type="subTitle" idx="1"/>
          </p:nvPr>
        </p:nvSpPr>
        <p:spPr/>
        <p:txBody>
          <a:bodyPr/>
          <a:lstStyle/>
          <a:p>
            <a:r>
              <a:rPr lang="ru-RU" dirty="0" err="1"/>
              <a:t>и</a:t>
            </a:r>
            <a:r>
              <a:rPr lang="ru-RU" dirty="0" err="1" smtClean="0"/>
              <a:t>.о</a:t>
            </a:r>
            <a:r>
              <a:rPr lang="ru-RU" dirty="0" smtClean="0"/>
              <a:t>. профессора </a:t>
            </a:r>
            <a:r>
              <a:rPr lang="ru-RU" dirty="0" err="1" smtClean="0"/>
              <a:t>ЖакуповаГ.Т</a:t>
            </a:r>
            <a:r>
              <a:rPr lang="ru-RU" dirty="0" smtClean="0"/>
              <a:t>.</a:t>
            </a:r>
            <a:endParaRPr lang="ru-RU" dirty="0"/>
          </a:p>
        </p:txBody>
      </p:sp>
    </p:spTree>
    <p:extLst>
      <p:ext uri="{BB962C8B-B14F-4D97-AF65-F5344CB8AC3E}">
        <p14:creationId xmlns:p14="http://schemas.microsoft.com/office/powerpoint/2010/main" val="1455034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Факторы успеха кейса </a:t>
            </a:r>
          </a:p>
        </p:txBody>
      </p:sp>
      <p:sp>
        <p:nvSpPr>
          <p:cNvPr id="3" name="Объект 2"/>
          <p:cNvSpPr>
            <a:spLocks noGrp="1"/>
          </p:cNvSpPr>
          <p:nvPr>
            <p:ph idx="1"/>
          </p:nvPr>
        </p:nvSpPr>
        <p:spPr/>
        <p:txBody>
          <a:bodyPr/>
          <a:lstStyle/>
          <a:p>
            <a:endParaRPr lang="ru-RU" dirty="0"/>
          </a:p>
          <a:p>
            <a:endParaRPr lang="ru-RU" dirty="0"/>
          </a:p>
          <a:p>
            <a:pPr marL="0" indent="0">
              <a:buNone/>
            </a:pPr>
            <a:r>
              <a:rPr lang="ru-RU" b="1" dirty="0"/>
              <a:t>Достаточный объем </a:t>
            </a:r>
            <a:r>
              <a:rPr lang="ru-RU" dirty="0"/>
              <a:t>первичных </a:t>
            </a:r>
            <a:r>
              <a:rPr lang="ru-RU" dirty="0" smtClean="0"/>
              <a:t> </a:t>
            </a:r>
            <a:r>
              <a:rPr lang="ru-RU" dirty="0"/>
              <a:t>данных. </a:t>
            </a:r>
          </a:p>
          <a:p>
            <a:pPr marL="0" indent="0">
              <a:buNone/>
            </a:pPr>
            <a:r>
              <a:rPr lang="ru-RU" b="1" dirty="0" smtClean="0"/>
              <a:t>Участие производственников</a:t>
            </a:r>
            <a:r>
              <a:rPr lang="ru-RU" dirty="0" smtClean="0"/>
              <a:t> </a:t>
            </a:r>
            <a:r>
              <a:rPr lang="ru-RU" dirty="0"/>
              <a:t>в процессе написания кейса. </a:t>
            </a:r>
            <a:endParaRPr lang="ru-RU" dirty="0" smtClean="0"/>
          </a:p>
          <a:p>
            <a:pPr marL="0" indent="0">
              <a:buNone/>
            </a:pPr>
            <a:r>
              <a:rPr lang="ru-RU" b="1" dirty="0" smtClean="0"/>
              <a:t>Наличие профессиональной ситуации</a:t>
            </a:r>
            <a:r>
              <a:rPr lang="ru-RU" dirty="0"/>
              <a:t>, позволяющей применить разнообразные методы анализа при поиске решения. </a:t>
            </a:r>
          </a:p>
          <a:p>
            <a:endParaRPr lang="ru-RU" dirty="0"/>
          </a:p>
        </p:txBody>
      </p:sp>
    </p:spTree>
    <p:extLst>
      <p:ext uri="{BB962C8B-B14F-4D97-AF65-F5344CB8AC3E}">
        <p14:creationId xmlns:p14="http://schemas.microsoft.com/office/powerpoint/2010/main" val="1166405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Особенности кейсов небольшого формата </a:t>
            </a:r>
          </a:p>
        </p:txBody>
      </p:sp>
      <p:sp>
        <p:nvSpPr>
          <p:cNvPr id="3" name="Объект 2"/>
          <p:cNvSpPr>
            <a:spLocks noGrp="1"/>
          </p:cNvSpPr>
          <p:nvPr>
            <p:ph idx="1"/>
          </p:nvPr>
        </p:nvSpPr>
        <p:spPr/>
        <p:txBody>
          <a:bodyPr/>
          <a:lstStyle/>
          <a:p>
            <a:endParaRPr lang="ru-RU" dirty="0"/>
          </a:p>
          <a:p>
            <a:endParaRPr lang="ru-RU" dirty="0"/>
          </a:p>
          <a:p>
            <a:pPr marL="514350" indent="-514350">
              <a:buAutoNum type="arabicPeriod"/>
            </a:pPr>
            <a:r>
              <a:rPr lang="ru-RU" dirty="0" smtClean="0"/>
              <a:t>Готовое </a:t>
            </a:r>
            <a:r>
              <a:rPr lang="ru-RU" dirty="0"/>
              <a:t>представление необходимой информации </a:t>
            </a:r>
            <a:endParaRPr lang="ru-RU" dirty="0" smtClean="0"/>
          </a:p>
          <a:p>
            <a:pPr marL="514350" indent="-514350">
              <a:buAutoNum type="arabicPeriod"/>
            </a:pPr>
            <a:r>
              <a:rPr lang="ru-RU" dirty="0" smtClean="0"/>
              <a:t>Выделение </a:t>
            </a:r>
            <a:r>
              <a:rPr lang="ru-RU" dirty="0"/>
              <a:t>ограниченного числа факторов принятия решений </a:t>
            </a:r>
          </a:p>
          <a:p>
            <a:pPr marL="0" indent="0">
              <a:buNone/>
            </a:pPr>
            <a:r>
              <a:rPr lang="ru-RU" dirty="0"/>
              <a:t>3.Явное определение проблемы </a:t>
            </a:r>
          </a:p>
          <a:p>
            <a:pPr marL="0" indent="0">
              <a:buNone/>
            </a:pPr>
            <a:r>
              <a:rPr lang="ru-RU" dirty="0"/>
              <a:t>4.Ограниченное число обсуждаемых сценариев. </a:t>
            </a:r>
          </a:p>
          <a:p>
            <a:endParaRPr lang="ru-RU" dirty="0"/>
          </a:p>
        </p:txBody>
      </p:sp>
    </p:spTree>
    <p:extLst>
      <p:ext uri="{BB962C8B-B14F-4D97-AF65-F5344CB8AC3E}">
        <p14:creationId xmlns:p14="http://schemas.microsoft.com/office/powerpoint/2010/main" val="3264815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Основные этапы разработки кейса </a:t>
            </a:r>
          </a:p>
        </p:txBody>
      </p:sp>
      <p:sp>
        <p:nvSpPr>
          <p:cNvPr id="3" name="Объект 2"/>
          <p:cNvSpPr>
            <a:spLocks noGrp="1"/>
          </p:cNvSpPr>
          <p:nvPr>
            <p:ph idx="1"/>
          </p:nvPr>
        </p:nvSpPr>
        <p:spPr>
          <a:xfrm>
            <a:off x="95534" y="1825624"/>
            <a:ext cx="11258266" cy="5032375"/>
          </a:xfrm>
        </p:spPr>
        <p:txBody>
          <a:bodyPr>
            <a:normAutofit fontScale="85000" lnSpcReduction="20000"/>
          </a:bodyPr>
          <a:lstStyle/>
          <a:p>
            <a:pPr marL="0" indent="0">
              <a:buNone/>
            </a:pPr>
            <a:r>
              <a:rPr lang="ru-RU" dirty="0" smtClean="0"/>
              <a:t>1. Определение </a:t>
            </a:r>
            <a:r>
              <a:rPr lang="ru-RU" dirty="0"/>
              <a:t>учебных целей </a:t>
            </a:r>
          </a:p>
          <a:p>
            <a:pPr marL="0" indent="0">
              <a:buNone/>
            </a:pPr>
            <a:r>
              <a:rPr lang="ru-RU" dirty="0" smtClean="0"/>
              <a:t>2.Сбор </a:t>
            </a:r>
            <a:r>
              <a:rPr lang="ru-RU" dirty="0"/>
              <a:t>первичной и вторичной информации </a:t>
            </a:r>
          </a:p>
          <a:p>
            <a:pPr marL="0" indent="0">
              <a:buNone/>
            </a:pPr>
            <a:r>
              <a:rPr lang="ru-RU" dirty="0"/>
              <a:t>4.Разработка текста кейса: </a:t>
            </a:r>
          </a:p>
          <a:p>
            <a:pPr marL="0" indent="0">
              <a:buNone/>
            </a:pPr>
            <a:r>
              <a:rPr lang="ru-RU" b="1" dirty="0"/>
              <a:t>1)Идея кейса </a:t>
            </a:r>
            <a:endParaRPr lang="ru-RU" dirty="0"/>
          </a:p>
          <a:p>
            <a:pPr marL="0" indent="0">
              <a:buNone/>
            </a:pPr>
            <a:r>
              <a:rPr lang="ru-RU" dirty="0"/>
              <a:t>–ключевая </a:t>
            </a:r>
            <a:r>
              <a:rPr lang="ru-RU" i="1" dirty="0" smtClean="0"/>
              <a:t>проблема</a:t>
            </a:r>
          </a:p>
          <a:p>
            <a:pPr marL="0" indent="0">
              <a:buNone/>
            </a:pPr>
            <a:r>
              <a:rPr lang="ru-RU" dirty="0" smtClean="0"/>
              <a:t>–какие </a:t>
            </a:r>
            <a:r>
              <a:rPr lang="ru-RU" i="1" dirty="0"/>
              <a:t>решения </a:t>
            </a:r>
            <a:r>
              <a:rPr lang="ru-RU" dirty="0"/>
              <a:t>должны быть приняты, какая информация необходима для принятия решений, каковы главные направления поиска решений </a:t>
            </a:r>
            <a:endParaRPr lang="ru-RU" dirty="0" smtClean="0"/>
          </a:p>
          <a:p>
            <a:pPr marL="0" indent="0">
              <a:buNone/>
            </a:pPr>
            <a:r>
              <a:rPr lang="ru-RU" dirty="0" smtClean="0"/>
              <a:t>–</a:t>
            </a:r>
            <a:r>
              <a:rPr lang="ru-RU" dirty="0"/>
              <a:t>на что можно опереться в процессе поиска, включая </a:t>
            </a:r>
            <a:r>
              <a:rPr lang="ru-RU" i="1" dirty="0"/>
              <a:t>теоретические положения и модели </a:t>
            </a:r>
            <a:endParaRPr lang="ru-RU" dirty="0"/>
          </a:p>
          <a:p>
            <a:pPr marL="0" indent="0">
              <a:buNone/>
            </a:pPr>
            <a:r>
              <a:rPr lang="ru-RU" dirty="0"/>
              <a:t>–каковы </a:t>
            </a:r>
            <a:r>
              <a:rPr lang="ru-RU" i="1" dirty="0"/>
              <a:t>ожидаемые результаты </a:t>
            </a:r>
            <a:r>
              <a:rPr lang="ru-RU" dirty="0"/>
              <a:t>от проделанной работы </a:t>
            </a:r>
          </a:p>
          <a:p>
            <a:pPr marL="0" indent="0">
              <a:buNone/>
            </a:pPr>
            <a:r>
              <a:rPr lang="ru-RU" dirty="0"/>
              <a:t>–как формируется задача поиска </a:t>
            </a:r>
            <a:r>
              <a:rPr lang="ru-RU" i="1" dirty="0"/>
              <a:t>дополнительной </a:t>
            </a:r>
            <a:r>
              <a:rPr lang="ru-RU" dirty="0"/>
              <a:t>информации или выбора необходимых данных из общей фоновой информации. </a:t>
            </a:r>
          </a:p>
          <a:p>
            <a:pPr marL="0" indent="0">
              <a:buNone/>
            </a:pPr>
            <a:r>
              <a:rPr lang="ru-RU" b="1" dirty="0"/>
              <a:t>2)Общая схема кейса </a:t>
            </a:r>
            <a:endParaRPr lang="ru-RU" dirty="0"/>
          </a:p>
          <a:p>
            <a:pPr marL="0" indent="0">
              <a:buNone/>
            </a:pPr>
            <a:r>
              <a:rPr lang="ru-RU" b="1" dirty="0"/>
              <a:t>3)Написание текста </a:t>
            </a:r>
            <a:endParaRPr lang="ru-RU" dirty="0"/>
          </a:p>
          <a:p>
            <a:endParaRPr lang="ru-RU" dirty="0"/>
          </a:p>
        </p:txBody>
      </p:sp>
    </p:spTree>
    <p:extLst>
      <p:ext uri="{BB962C8B-B14F-4D97-AF65-F5344CB8AC3E}">
        <p14:creationId xmlns:p14="http://schemas.microsoft.com/office/powerpoint/2010/main" val="1605746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63773"/>
            <a:ext cx="10515600" cy="6013190"/>
          </a:xfrm>
        </p:spPr>
        <p:txBody>
          <a:bodyPr>
            <a:normAutofit fontScale="77500" lnSpcReduction="20000"/>
          </a:bodyPr>
          <a:lstStyle/>
          <a:p>
            <a:r>
              <a:rPr lang="ru-RU" sz="3600" b="1" dirty="0"/>
              <a:t>Типичные ошибки авторов кейсов </a:t>
            </a:r>
            <a:br>
              <a:rPr lang="ru-RU" sz="3600" b="1" dirty="0"/>
            </a:br>
            <a:r>
              <a:rPr lang="ru-RU" sz="3600" b="1" i="1" dirty="0"/>
              <a:t>Главный недостаток </a:t>
            </a:r>
            <a:r>
              <a:rPr lang="ru-RU" sz="3600" dirty="0"/>
              <a:t>— </a:t>
            </a:r>
            <a:r>
              <a:rPr lang="ru-RU" sz="3600" i="1" dirty="0"/>
              <a:t>методическая незавершенность материалов: </a:t>
            </a:r>
            <a:br>
              <a:rPr lang="ru-RU" sz="3600" i="1" dirty="0"/>
            </a:br>
            <a:r>
              <a:rPr lang="ru-RU" sz="3600" i="1" dirty="0"/>
              <a:t>1. </a:t>
            </a:r>
            <a:r>
              <a:rPr lang="ru-RU" sz="3600" dirty="0"/>
              <a:t>Отсутствие проблемы </a:t>
            </a:r>
            <a:br>
              <a:rPr lang="ru-RU" sz="3600" dirty="0"/>
            </a:br>
            <a:r>
              <a:rPr lang="ru-RU" sz="3600" dirty="0"/>
              <a:t>2. Отсутствие потенциала для обсуждения </a:t>
            </a:r>
            <a:br>
              <a:rPr lang="ru-RU" sz="3600" dirty="0"/>
            </a:br>
            <a:r>
              <a:rPr lang="ru-RU" sz="3600" dirty="0"/>
              <a:t>3. Отсутствие логической целостности содержания и материалов для обсуждения </a:t>
            </a:r>
            <a:br>
              <a:rPr lang="ru-RU" sz="3600" dirty="0"/>
            </a:br>
            <a:r>
              <a:rPr lang="ru-RU" sz="3600" dirty="0"/>
              <a:t>4. Перегруженность деталями </a:t>
            </a:r>
            <a:br>
              <a:rPr lang="ru-RU" sz="3600" dirty="0"/>
            </a:br>
            <a:r>
              <a:rPr lang="ru-RU" sz="3600" dirty="0" smtClean="0"/>
              <a:t>5.Дефицит данных</a:t>
            </a:r>
          </a:p>
          <a:p>
            <a:pPr marL="0" indent="0">
              <a:buNone/>
            </a:pPr>
            <a:r>
              <a:rPr lang="ru-RU" sz="3600" dirty="0" smtClean="0"/>
              <a:t> 6. </a:t>
            </a:r>
            <a:r>
              <a:rPr lang="ru-RU" sz="3600" dirty="0"/>
              <a:t>Пропуски важных элементов структуры и небрежное оформление в целом методических </a:t>
            </a:r>
            <a:r>
              <a:rPr lang="ru-RU" sz="3600" dirty="0" smtClean="0"/>
              <a:t>указаний. Например</a:t>
            </a:r>
            <a:r>
              <a:rPr lang="ru-RU" sz="3600" dirty="0"/>
              <a:t>, отсутствие внятно сформулированных учебных целей, задач и анализа </a:t>
            </a:r>
          </a:p>
          <a:p>
            <a:pPr marL="0" indent="0">
              <a:buNone/>
            </a:pPr>
            <a:r>
              <a:rPr lang="ru-RU" sz="3600" dirty="0" smtClean="0"/>
              <a:t>7.</a:t>
            </a:r>
            <a:r>
              <a:rPr lang="ru-RU" sz="3600" dirty="0"/>
              <a:t> Иногда авторы допускают включение в кейс без указания источников текста, дословно заимствованного из открытой печати и других кейсов. Это является прямым нарушением авторских прав со всеми вытекающими для авторов последствиями. </a:t>
            </a:r>
          </a:p>
        </p:txBody>
      </p:sp>
    </p:spTree>
    <p:extLst>
      <p:ext uri="{BB962C8B-B14F-4D97-AF65-F5344CB8AC3E}">
        <p14:creationId xmlns:p14="http://schemas.microsoft.com/office/powerpoint/2010/main" val="1417179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9400"/>
          </a:xfrm>
        </p:spPr>
        <p:txBody>
          <a:bodyPr/>
          <a:lstStyle/>
          <a:p>
            <a:r>
              <a:rPr lang="ru-RU" sz="2800" b="1" dirty="0" smtClean="0"/>
              <a:t>Общие </a:t>
            </a:r>
            <a:r>
              <a:rPr lang="ru-RU" sz="2800" b="1" dirty="0"/>
              <a:t>правила оформления </a:t>
            </a:r>
            <a:r>
              <a:rPr lang="ru-RU" sz="2800" b="1" dirty="0" smtClean="0"/>
              <a:t>кейса</a:t>
            </a:r>
            <a:endParaRPr lang="ru-RU" sz="2800" b="1" dirty="0"/>
          </a:p>
        </p:txBody>
      </p:sp>
      <p:sp>
        <p:nvSpPr>
          <p:cNvPr id="3" name="Объект 2"/>
          <p:cNvSpPr>
            <a:spLocks noGrp="1"/>
          </p:cNvSpPr>
          <p:nvPr>
            <p:ph idx="1"/>
          </p:nvPr>
        </p:nvSpPr>
        <p:spPr>
          <a:xfrm>
            <a:off x="838200" y="1064526"/>
            <a:ext cx="10515600" cy="5112437"/>
          </a:xfrm>
        </p:spPr>
        <p:txBody>
          <a:bodyPr>
            <a:normAutofit/>
          </a:bodyPr>
          <a:lstStyle/>
          <a:p>
            <a:pPr marL="0" indent="0">
              <a:buNone/>
            </a:pPr>
            <a:r>
              <a:rPr lang="ru-RU" b="1" dirty="0" smtClean="0"/>
              <a:t>Текст </a:t>
            </a:r>
            <a:r>
              <a:rPr lang="ru-RU" b="1" dirty="0"/>
              <a:t>кейса. </a:t>
            </a:r>
            <a:r>
              <a:rPr lang="ru-RU" dirty="0"/>
              <a:t>Общие правила: </a:t>
            </a:r>
          </a:p>
          <a:p>
            <a:pPr marL="0" indent="0">
              <a:buNone/>
            </a:pPr>
            <a:r>
              <a:rPr lang="ru-RU" dirty="0"/>
              <a:t>–Каждый элемент структуры четко выделяется (заголовки, выделение курсивом, разделение абзацев и т. д.). </a:t>
            </a:r>
          </a:p>
          <a:p>
            <a:pPr marL="0" indent="0">
              <a:buNone/>
            </a:pPr>
            <a:r>
              <a:rPr lang="ru-RU" dirty="0" smtClean="0"/>
              <a:t>–Таблицы</a:t>
            </a:r>
            <a:r>
              <a:rPr lang="ru-RU" dirty="0"/>
              <a:t>, графики и </a:t>
            </a:r>
            <a:r>
              <a:rPr lang="ru-RU" dirty="0" smtClean="0"/>
              <a:t>рисунки</a:t>
            </a:r>
          </a:p>
          <a:p>
            <a:pPr marL="0" indent="0">
              <a:buNone/>
            </a:pPr>
            <a:r>
              <a:rPr lang="ru-RU" dirty="0" smtClean="0"/>
              <a:t>–Список </a:t>
            </a:r>
            <a:r>
              <a:rPr lang="ru-RU" dirty="0"/>
              <a:t>использованной литературы в кейсе как правило не приводится </a:t>
            </a:r>
          </a:p>
          <a:p>
            <a:endParaRPr lang="ru-RU" dirty="0"/>
          </a:p>
        </p:txBody>
      </p:sp>
    </p:spTree>
    <p:extLst>
      <p:ext uri="{BB962C8B-B14F-4D97-AF65-F5344CB8AC3E}">
        <p14:creationId xmlns:p14="http://schemas.microsoft.com/office/powerpoint/2010/main" val="2684757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16569"/>
            <a:ext cx="9144000" cy="465820"/>
          </a:xfrm>
        </p:spPr>
        <p:txBody>
          <a:bodyPr>
            <a:normAutofit fontScale="90000"/>
          </a:bodyPr>
          <a:lstStyle/>
          <a:p>
            <a:r>
              <a:rPr lang="ru-RU" sz="2800" b="1" dirty="0" smtClean="0"/>
              <a:t>РЕКОМЕНДАЦИИ  </a:t>
            </a:r>
            <a:r>
              <a:rPr lang="ru-RU" sz="2800" b="1" dirty="0"/>
              <a:t>к структуре </a:t>
            </a:r>
            <a:r>
              <a:rPr lang="ru-RU" sz="2800" b="1" dirty="0" smtClean="0"/>
              <a:t>кейс-задания</a:t>
            </a:r>
            <a:endParaRPr lang="ru-RU" sz="2800" b="1" dirty="0"/>
          </a:p>
        </p:txBody>
      </p:sp>
      <p:sp>
        <p:nvSpPr>
          <p:cNvPr id="3" name="Подзаголовок 2"/>
          <p:cNvSpPr>
            <a:spLocks noGrp="1"/>
          </p:cNvSpPr>
          <p:nvPr>
            <p:ph type="subTitle" idx="1"/>
          </p:nvPr>
        </p:nvSpPr>
        <p:spPr>
          <a:xfrm>
            <a:off x="336884" y="887104"/>
            <a:ext cx="11855116" cy="5658075"/>
          </a:xfrm>
        </p:spPr>
        <p:txBody>
          <a:bodyPr>
            <a:normAutofit/>
          </a:bodyPr>
          <a:lstStyle/>
          <a:p>
            <a:pPr marL="457200" indent="-457200" algn="just">
              <a:buAutoNum type="arabicPeriod"/>
            </a:pPr>
            <a:r>
              <a:rPr lang="ru-RU" dirty="0" smtClean="0"/>
              <a:t>Дать описание практической ситуации</a:t>
            </a:r>
          </a:p>
          <a:p>
            <a:pPr marL="457200" indent="-457200" algn="just">
              <a:buAutoNum type="arabicPeriod"/>
            </a:pPr>
            <a:r>
              <a:rPr lang="ru-RU" dirty="0" smtClean="0"/>
              <a:t>Материал для решения кейса</a:t>
            </a:r>
          </a:p>
          <a:p>
            <a:pPr marL="457200" indent="-457200" algn="just">
              <a:buAutoNum type="arabicPeriod"/>
            </a:pPr>
            <a:r>
              <a:rPr lang="ru-RU" dirty="0" smtClean="0"/>
              <a:t>Методические рекомендации по решению кейса</a:t>
            </a:r>
          </a:p>
          <a:p>
            <a:pPr algn="just"/>
            <a:r>
              <a:rPr lang="ru-RU" dirty="0" smtClean="0"/>
              <a:t>3. </a:t>
            </a:r>
            <a:r>
              <a:rPr lang="ru-RU" dirty="0" smtClean="0"/>
              <a:t>Задания (вопросы к кейсу)</a:t>
            </a:r>
            <a:endParaRPr lang="ru-RU" dirty="0" smtClean="0"/>
          </a:p>
          <a:p>
            <a:pPr algn="just"/>
            <a:r>
              <a:rPr lang="ru-RU" i="1" dirty="0" smtClean="0"/>
              <a:t>Проанализируйте </a:t>
            </a:r>
            <a:r>
              <a:rPr lang="ru-RU" i="1" dirty="0"/>
              <a:t>ситуацию </a:t>
            </a:r>
            <a:r>
              <a:rPr lang="ru-RU" i="1" dirty="0" smtClean="0"/>
              <a:t>****</a:t>
            </a:r>
            <a:endParaRPr lang="ru-RU" dirty="0" smtClean="0"/>
          </a:p>
          <a:p>
            <a:pPr algn="just"/>
            <a:r>
              <a:rPr lang="ru-RU" i="1" dirty="0" smtClean="0"/>
              <a:t>Какие</a:t>
            </a:r>
            <a:r>
              <a:rPr lang="ru-RU" i="1" dirty="0"/>
              <a:t>, на ваш взгляд</a:t>
            </a:r>
            <a:r>
              <a:rPr lang="ru-RU" dirty="0"/>
              <a:t>,</a:t>
            </a:r>
            <a:r>
              <a:rPr lang="ru-RU" i="1" dirty="0"/>
              <a:t> ошибки допустил </a:t>
            </a:r>
            <a:r>
              <a:rPr lang="ru-RU" i="1" dirty="0" smtClean="0"/>
              <a:t>объект</a:t>
            </a:r>
            <a:r>
              <a:rPr lang="ru-RU" dirty="0" smtClean="0"/>
              <a:t>,</a:t>
            </a:r>
            <a:r>
              <a:rPr lang="ru-RU" i="1" dirty="0" smtClean="0"/>
              <a:t> </a:t>
            </a:r>
            <a:r>
              <a:rPr lang="ru-RU" i="1" dirty="0"/>
              <a:t>формируя </a:t>
            </a:r>
            <a:r>
              <a:rPr lang="ru-RU" i="1" dirty="0" smtClean="0"/>
              <a:t>*****</a:t>
            </a:r>
            <a:r>
              <a:rPr lang="ru-RU" dirty="0" smtClean="0"/>
              <a:t>?</a:t>
            </a:r>
          </a:p>
          <a:p>
            <a:pPr algn="just"/>
            <a:r>
              <a:rPr lang="ru-RU" i="1" dirty="0" smtClean="0"/>
              <a:t>Предложите объекту ваши </a:t>
            </a:r>
            <a:r>
              <a:rPr lang="ru-RU" i="1" dirty="0"/>
              <a:t>варианты дальнейшего развития </a:t>
            </a:r>
            <a:r>
              <a:rPr lang="ru-RU" i="1" dirty="0" smtClean="0"/>
              <a:t>****</a:t>
            </a:r>
          </a:p>
          <a:p>
            <a:pPr algn="l"/>
            <a:r>
              <a:rPr lang="ru-RU" dirty="0" smtClean="0"/>
              <a:t>4.  Регламент решения кейса</a:t>
            </a:r>
          </a:p>
          <a:p>
            <a:pPr algn="l"/>
            <a:r>
              <a:rPr lang="ru-RU" dirty="0" smtClean="0"/>
              <a:t> Прочтение кейса – 10 минут </a:t>
            </a:r>
          </a:p>
          <a:p>
            <a:pPr algn="l"/>
            <a:r>
              <a:rPr lang="ru-RU" dirty="0" smtClean="0"/>
              <a:t> Самостоятельная работа – 1 час (60 минут) – 1 час 20 минут, в зависимости от уровня подготовки студентов </a:t>
            </a:r>
          </a:p>
          <a:p>
            <a:pPr algn="just"/>
            <a:endParaRPr lang="ru-RU" dirty="0"/>
          </a:p>
        </p:txBody>
      </p:sp>
    </p:spTree>
    <p:extLst>
      <p:ext uri="{BB962C8B-B14F-4D97-AF65-F5344CB8AC3E}">
        <p14:creationId xmlns:p14="http://schemas.microsoft.com/office/powerpoint/2010/main" val="3192563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РЕКОМЕНДАЦИИ</a:t>
            </a:r>
            <a:endParaRPr lang="ru-RU" dirty="0"/>
          </a:p>
        </p:txBody>
      </p:sp>
      <p:sp>
        <p:nvSpPr>
          <p:cNvPr id="3" name="Объект 2"/>
          <p:cNvSpPr>
            <a:spLocks noGrp="1"/>
          </p:cNvSpPr>
          <p:nvPr>
            <p:ph idx="1"/>
          </p:nvPr>
        </p:nvSpPr>
        <p:spPr/>
        <p:txBody>
          <a:bodyPr/>
          <a:lstStyle/>
          <a:p>
            <a:endParaRPr lang="ru-RU" dirty="0"/>
          </a:p>
          <a:p>
            <a:endParaRPr lang="ru-RU" dirty="0"/>
          </a:p>
        </p:txBody>
      </p:sp>
      <p:sp>
        <p:nvSpPr>
          <p:cNvPr id="4" name="Прямоугольник 3"/>
          <p:cNvSpPr/>
          <p:nvPr/>
        </p:nvSpPr>
        <p:spPr>
          <a:xfrm>
            <a:off x="204716" y="1628507"/>
            <a:ext cx="11573302" cy="3970318"/>
          </a:xfrm>
          <a:prstGeom prst="rect">
            <a:avLst/>
          </a:prstGeom>
        </p:spPr>
        <p:txBody>
          <a:bodyPr wrap="square">
            <a:spAutoFit/>
          </a:bodyPr>
          <a:lstStyle/>
          <a:p>
            <a:r>
              <a:rPr lang="ru-RU" sz="2800" b="1" dirty="0" smtClean="0">
                <a:latin typeface="Calibri" panose="020F0502020204030204" pitchFamily="34" charset="0"/>
              </a:rPr>
              <a:t>Обязательно</a:t>
            </a:r>
            <a:r>
              <a:rPr lang="ru-RU" sz="2800" b="1" dirty="0">
                <a:latin typeface="Calibri" panose="020F0502020204030204" pitchFamily="34" charset="0"/>
              </a:rPr>
              <a:t>: </a:t>
            </a:r>
            <a:endParaRPr lang="ru-RU" sz="2800" dirty="0">
              <a:latin typeface="Calibri" panose="020F0502020204030204" pitchFamily="34" charset="0"/>
            </a:endParaRPr>
          </a:p>
          <a:p>
            <a:r>
              <a:rPr lang="ru-RU" sz="2800" dirty="0" smtClean="0">
                <a:latin typeface="Arial" panose="020B0604020202020204" pitchFamily="34" charset="0"/>
              </a:rPr>
              <a:t>1. </a:t>
            </a:r>
            <a:r>
              <a:rPr lang="ru-RU" sz="2800" dirty="0" smtClean="0">
                <a:latin typeface="Calibri" panose="020F0502020204030204" pitchFamily="34" charset="0"/>
              </a:rPr>
              <a:t>Аннотация </a:t>
            </a:r>
            <a:r>
              <a:rPr lang="ru-RU" sz="2800" dirty="0">
                <a:latin typeface="Calibri" panose="020F0502020204030204" pitchFamily="34" charset="0"/>
              </a:rPr>
              <a:t>(общее описание кейса). </a:t>
            </a:r>
          </a:p>
          <a:p>
            <a:r>
              <a:rPr lang="ru-RU" sz="2800" dirty="0" smtClean="0">
                <a:latin typeface="Arial" panose="020B0604020202020204" pitchFamily="34" charset="0"/>
              </a:rPr>
              <a:t>2. Ц</a:t>
            </a:r>
            <a:r>
              <a:rPr lang="ru-RU" sz="2800" dirty="0" smtClean="0">
                <a:latin typeface="Calibri" panose="020F0502020204030204" pitchFamily="34" charset="0"/>
              </a:rPr>
              <a:t>ель </a:t>
            </a:r>
            <a:r>
              <a:rPr lang="ru-RU" sz="2800" dirty="0">
                <a:latin typeface="Calibri" panose="020F0502020204030204" pitchFamily="34" charset="0"/>
              </a:rPr>
              <a:t>кейса. </a:t>
            </a:r>
          </a:p>
          <a:p>
            <a:r>
              <a:rPr lang="ru-RU" sz="2800" dirty="0" smtClean="0">
                <a:latin typeface="Arial" panose="020B0604020202020204" pitchFamily="34" charset="0"/>
              </a:rPr>
              <a:t>3. </a:t>
            </a:r>
            <a:r>
              <a:rPr lang="ru-RU" sz="2800" dirty="0" smtClean="0">
                <a:latin typeface="Calibri" panose="020F0502020204030204" pitchFamily="34" charset="0"/>
              </a:rPr>
              <a:t>Результаты кейса</a:t>
            </a:r>
            <a:r>
              <a:rPr lang="ru-RU" sz="2800" dirty="0">
                <a:latin typeface="Calibri" panose="020F0502020204030204" pitchFamily="34" charset="0"/>
              </a:rPr>
              <a:t>. </a:t>
            </a:r>
          </a:p>
          <a:p>
            <a:r>
              <a:rPr lang="ru-RU" sz="2800" dirty="0" smtClean="0">
                <a:latin typeface="Arial" panose="020B0604020202020204" pitchFamily="34" charset="0"/>
              </a:rPr>
              <a:t>4. </a:t>
            </a:r>
            <a:r>
              <a:rPr lang="ru-RU" sz="2800" dirty="0" smtClean="0">
                <a:latin typeface="Calibri" panose="020F0502020204030204" pitchFamily="34" charset="0"/>
              </a:rPr>
              <a:t>Центральная </a:t>
            </a:r>
            <a:r>
              <a:rPr lang="ru-RU" sz="2800" dirty="0">
                <a:latin typeface="Calibri" panose="020F0502020204030204" pitchFamily="34" charset="0"/>
              </a:rPr>
              <a:t>проблема (</a:t>
            </a:r>
            <a:r>
              <a:rPr lang="ru-RU" sz="2800" dirty="0" smtClean="0">
                <a:latin typeface="Calibri" panose="020F0502020204030204" pitchFamily="34" charset="0"/>
              </a:rPr>
              <a:t>проблемная-практическая  </a:t>
            </a:r>
            <a:r>
              <a:rPr lang="ru-RU" sz="2800" dirty="0">
                <a:latin typeface="Calibri" panose="020F0502020204030204" pitchFamily="34" charset="0"/>
              </a:rPr>
              <a:t>ситуация). </a:t>
            </a:r>
          </a:p>
          <a:p>
            <a:r>
              <a:rPr lang="ru-RU" sz="2800" dirty="0" smtClean="0">
                <a:latin typeface="Arial" panose="020B0604020202020204" pitchFamily="34" charset="0"/>
              </a:rPr>
              <a:t>5. </a:t>
            </a:r>
            <a:r>
              <a:rPr lang="ru-RU" sz="2800" dirty="0" smtClean="0">
                <a:latin typeface="Calibri" panose="020F0502020204030204" pitchFamily="34" charset="0"/>
              </a:rPr>
              <a:t>Общие </a:t>
            </a:r>
            <a:r>
              <a:rPr lang="ru-RU" sz="2800" dirty="0">
                <a:latin typeface="Calibri" panose="020F0502020204030204" pitchFamily="34" charset="0"/>
              </a:rPr>
              <a:t>рекомендации по работе с кейсом. </a:t>
            </a:r>
          </a:p>
          <a:p>
            <a:r>
              <a:rPr lang="ru-RU" sz="2800" dirty="0" smtClean="0">
                <a:latin typeface="Arial" panose="020B0604020202020204" pitchFamily="34" charset="0"/>
              </a:rPr>
              <a:t>6. </a:t>
            </a:r>
            <a:r>
              <a:rPr lang="ru-RU" sz="2800" dirty="0" smtClean="0">
                <a:latin typeface="Calibri" panose="020F0502020204030204" pitchFamily="34" charset="0"/>
              </a:rPr>
              <a:t>Задания. </a:t>
            </a:r>
            <a:endParaRPr lang="ru-RU" sz="2800" dirty="0">
              <a:latin typeface="Calibri" panose="020F0502020204030204" pitchFamily="34" charset="0"/>
            </a:endParaRPr>
          </a:p>
          <a:p>
            <a:r>
              <a:rPr lang="ru-RU" sz="2800" dirty="0" smtClean="0">
                <a:latin typeface="Arial" panose="020B0604020202020204" pitchFamily="34" charset="0"/>
              </a:rPr>
              <a:t>7. </a:t>
            </a:r>
            <a:r>
              <a:rPr lang="ru-RU" sz="2800" dirty="0" smtClean="0">
                <a:latin typeface="Calibri" panose="020F0502020204030204" pitchFamily="34" charset="0"/>
              </a:rPr>
              <a:t>Комментарии </a:t>
            </a:r>
            <a:r>
              <a:rPr lang="ru-RU" sz="2800" dirty="0">
                <a:latin typeface="Calibri" panose="020F0502020204030204" pitchFamily="34" charset="0"/>
              </a:rPr>
              <a:t>к </a:t>
            </a:r>
            <a:r>
              <a:rPr lang="ru-RU" sz="2800" dirty="0" smtClean="0">
                <a:latin typeface="Calibri" panose="020F0502020204030204" pitchFamily="34" charset="0"/>
              </a:rPr>
              <a:t>заданию. </a:t>
            </a:r>
            <a:endParaRPr lang="ru-RU" sz="2800" dirty="0">
              <a:latin typeface="Calibri" panose="020F0502020204030204" pitchFamily="34" charset="0"/>
            </a:endParaRPr>
          </a:p>
          <a:p>
            <a:r>
              <a:rPr lang="ru-RU" sz="2800" dirty="0" smtClean="0">
                <a:latin typeface="Arial" panose="020B0604020202020204" pitchFamily="34" charset="0"/>
              </a:rPr>
              <a:t>8. </a:t>
            </a:r>
            <a:r>
              <a:rPr lang="ru-RU" sz="2800" dirty="0" smtClean="0">
                <a:latin typeface="Calibri" panose="020F0502020204030204" pitchFamily="34" charset="0"/>
              </a:rPr>
              <a:t> </a:t>
            </a:r>
            <a:r>
              <a:rPr lang="ru-RU" sz="2800" dirty="0">
                <a:latin typeface="Calibri" panose="020F0502020204030204" pitchFamily="34" charset="0"/>
              </a:rPr>
              <a:t>распределение времени. </a:t>
            </a:r>
          </a:p>
        </p:txBody>
      </p:sp>
    </p:spTree>
    <p:extLst>
      <p:ext uri="{BB962C8B-B14F-4D97-AF65-F5344CB8AC3E}">
        <p14:creationId xmlns:p14="http://schemas.microsoft.com/office/powerpoint/2010/main" val="2393278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a:t/>
            </a:r>
            <a:br>
              <a:rPr lang="ru-RU" dirty="0"/>
            </a:br>
            <a:r>
              <a:rPr lang="ru-RU" i="1" dirty="0"/>
              <a:t>Методическая часть </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indent="0">
              <a:buNone/>
            </a:pPr>
            <a:r>
              <a:rPr lang="ru-RU" dirty="0" smtClean="0"/>
              <a:t>непосредственно </a:t>
            </a:r>
            <a:r>
              <a:rPr lang="ru-RU" dirty="0"/>
              <a:t>помогает организовать работу с кейсом и включает в себя: </a:t>
            </a:r>
          </a:p>
          <a:p>
            <a:pPr marL="0" indent="0">
              <a:buNone/>
            </a:pPr>
            <a:r>
              <a:rPr lang="ru-RU" dirty="0"/>
              <a:t>–</a:t>
            </a:r>
            <a:r>
              <a:rPr lang="ru-RU" i="1" dirty="0"/>
              <a:t>Общие рекомендации по работе с кейсом </a:t>
            </a:r>
            <a:endParaRPr lang="ru-RU" dirty="0"/>
          </a:p>
          <a:p>
            <a:pPr marL="0" indent="0">
              <a:buNone/>
            </a:pPr>
            <a:r>
              <a:rPr lang="ru-RU" dirty="0"/>
              <a:t>–</a:t>
            </a:r>
            <a:r>
              <a:rPr lang="ru-RU" i="1" dirty="0"/>
              <a:t>Вопросы для обсуждения </a:t>
            </a:r>
            <a:endParaRPr lang="ru-RU" dirty="0"/>
          </a:p>
          <a:p>
            <a:pPr marL="0" indent="0">
              <a:buNone/>
            </a:pPr>
            <a:r>
              <a:rPr lang="ru-RU" dirty="0"/>
              <a:t>–</a:t>
            </a:r>
            <a:r>
              <a:rPr lang="ru-RU" i="1" dirty="0"/>
              <a:t>Комментарии к вопросам для обсуждения </a:t>
            </a:r>
            <a:endParaRPr lang="ru-RU" dirty="0"/>
          </a:p>
          <a:p>
            <a:pPr marL="0" indent="0">
              <a:buNone/>
            </a:pPr>
            <a:r>
              <a:rPr lang="ru-RU" dirty="0"/>
              <a:t>–</a:t>
            </a:r>
            <a:r>
              <a:rPr lang="ru-RU" i="1" dirty="0"/>
              <a:t>Анализ возможных сценариев поиска решений </a:t>
            </a:r>
            <a:endParaRPr lang="ru-RU" dirty="0"/>
          </a:p>
          <a:p>
            <a:endParaRPr lang="ru-RU" dirty="0"/>
          </a:p>
        </p:txBody>
      </p:sp>
    </p:spTree>
    <p:extLst>
      <p:ext uri="{BB962C8B-B14F-4D97-AF65-F5344CB8AC3E}">
        <p14:creationId xmlns:p14="http://schemas.microsoft.com/office/powerpoint/2010/main" val="2114145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08582"/>
          </a:xfrm>
        </p:spPr>
        <p:txBody>
          <a:bodyPr>
            <a:normAutofit/>
          </a:bodyPr>
          <a:lstStyle/>
          <a:p>
            <a:r>
              <a:rPr lang="ru-RU" sz="3200" b="1" dirty="0" smtClean="0"/>
              <a:t>Пример</a:t>
            </a:r>
            <a:endParaRPr lang="ru-RU" sz="3200" b="1" dirty="0"/>
          </a:p>
        </p:txBody>
      </p:sp>
      <p:sp>
        <p:nvSpPr>
          <p:cNvPr id="3" name="Объект 2"/>
          <p:cNvSpPr>
            <a:spLocks noGrp="1"/>
          </p:cNvSpPr>
          <p:nvPr>
            <p:ph idx="1"/>
          </p:nvPr>
        </p:nvSpPr>
        <p:spPr>
          <a:xfrm>
            <a:off x="838200" y="1282890"/>
            <a:ext cx="10515600" cy="4894073"/>
          </a:xfrm>
        </p:spPr>
        <p:txBody>
          <a:bodyPr>
            <a:normAutofit fontScale="92500" lnSpcReduction="20000"/>
          </a:bodyPr>
          <a:lstStyle/>
          <a:p>
            <a:pPr marL="0" indent="0">
              <a:buNone/>
            </a:pPr>
            <a:r>
              <a:rPr lang="ru-RU" dirty="0" smtClean="0"/>
              <a:t>МЕТОДИЧЕСКИЕ РЕКОМЕНДАЦИИ</a:t>
            </a:r>
          </a:p>
          <a:p>
            <a:pPr marL="0" indent="0">
              <a:buNone/>
            </a:pPr>
            <a:r>
              <a:rPr lang="ru-RU" dirty="0" smtClean="0"/>
              <a:t> </a:t>
            </a:r>
            <a:r>
              <a:rPr lang="ru-RU" dirty="0"/>
              <a:t>Основной упор в кейсе делается на умении применять финансовые показатели, а не рассчитывать их, что делает необходимый акцент для развития навыков современного менеджера. </a:t>
            </a:r>
          </a:p>
          <a:p>
            <a:pPr marL="0" indent="0">
              <a:buNone/>
            </a:pPr>
            <a:r>
              <a:rPr lang="ru-RU" dirty="0"/>
              <a:t>Кейс предназначен для отработки навыков составления финансовой отчетности и ее интерпретации. Как правило, уместно его использование в финале дисциплины, после изучения необходимой теории. Две основные учебные цели: </a:t>
            </a:r>
          </a:p>
          <a:p>
            <a:pPr marL="0" indent="0">
              <a:buNone/>
            </a:pPr>
            <a:r>
              <a:rPr lang="ru-RU" dirty="0"/>
              <a:t>a. Составление финансовой отчетности, наиболее простая часть выполнения задания. Эта часть намеренно упрощена, чтобы дать больше времени для размышления и обсуждения смысла полученных цифр </a:t>
            </a:r>
          </a:p>
          <a:p>
            <a:pPr marL="0" indent="0">
              <a:buNone/>
            </a:pPr>
            <a:r>
              <a:rPr lang="ru-RU" dirty="0"/>
              <a:t>b. Интерпретация данных с учетом контекста (анализ данных с учетом интересов собственника) и принятие необходимых управленческих решений </a:t>
            </a:r>
          </a:p>
          <a:p>
            <a:endParaRPr lang="ru-RU" dirty="0"/>
          </a:p>
        </p:txBody>
      </p:sp>
    </p:spTree>
    <p:extLst>
      <p:ext uri="{BB962C8B-B14F-4D97-AF65-F5344CB8AC3E}">
        <p14:creationId xmlns:p14="http://schemas.microsoft.com/office/powerpoint/2010/main" val="1845470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5534"/>
            <a:ext cx="10515600" cy="6081429"/>
          </a:xfrm>
        </p:spPr>
        <p:txBody>
          <a:bodyPr>
            <a:normAutofit fontScale="77500" lnSpcReduction="20000"/>
          </a:bodyPr>
          <a:lstStyle/>
          <a:p>
            <a:endParaRPr lang="ru-RU" dirty="0"/>
          </a:p>
          <a:p>
            <a:pPr marL="0" indent="0">
              <a:buNone/>
            </a:pPr>
            <a:r>
              <a:rPr lang="ru-RU" dirty="0" smtClean="0"/>
              <a:t>регламент</a:t>
            </a:r>
            <a:r>
              <a:rPr lang="ru-RU" dirty="0"/>
              <a:t>: </a:t>
            </a:r>
          </a:p>
          <a:p>
            <a:pPr marL="0" indent="0">
              <a:buNone/>
            </a:pPr>
            <a:r>
              <a:rPr lang="ru-RU" dirty="0" smtClean="0"/>
              <a:t>Прочтение </a:t>
            </a:r>
            <a:r>
              <a:rPr lang="ru-RU" dirty="0"/>
              <a:t>кейса – 10 минут </a:t>
            </a:r>
            <a:endParaRPr lang="ru-RU" dirty="0" smtClean="0"/>
          </a:p>
          <a:p>
            <a:pPr marL="0" indent="0">
              <a:buNone/>
            </a:pPr>
            <a:r>
              <a:rPr lang="ru-RU" dirty="0" smtClean="0"/>
              <a:t>Самостоятельная </a:t>
            </a:r>
            <a:r>
              <a:rPr lang="ru-RU" dirty="0"/>
              <a:t>работа – 1 час (60 минут) – 1 час 20 минут, в зависимости от уровня подготовки студентов </a:t>
            </a:r>
          </a:p>
          <a:p>
            <a:pPr marL="0" indent="0">
              <a:buNone/>
            </a:pPr>
            <a:r>
              <a:rPr lang="ru-RU" dirty="0" smtClean="0"/>
              <a:t>По </a:t>
            </a:r>
            <a:r>
              <a:rPr lang="ru-RU" dirty="0"/>
              <a:t>результатам прохождения кейса студенты должны сделать выводы </a:t>
            </a:r>
            <a:r>
              <a:rPr lang="ru-RU" dirty="0" smtClean="0"/>
              <a:t>о </a:t>
            </a:r>
            <a:r>
              <a:rPr lang="ru-RU" dirty="0"/>
              <a:t>роли финансового аспекта в управлении бизнесов и иметь четкое представление по следующим вопросам: </a:t>
            </a:r>
          </a:p>
          <a:p>
            <a:pPr marL="0" indent="0">
              <a:buNone/>
            </a:pPr>
            <a:r>
              <a:rPr lang="ru-RU" dirty="0"/>
              <a:t>* процедура составления отчетов </a:t>
            </a:r>
          </a:p>
          <a:p>
            <a:pPr marL="0" indent="0">
              <a:buNone/>
            </a:pPr>
            <a:r>
              <a:rPr lang="ru-RU" dirty="0"/>
              <a:t>* необходимый минимум отчетности для управления бизнесом </a:t>
            </a:r>
          </a:p>
          <a:p>
            <a:pPr marL="0" indent="0">
              <a:buNone/>
            </a:pPr>
            <a:r>
              <a:rPr lang="ru-RU" dirty="0"/>
              <a:t>* простые, но типичные ошибки, совершаемые в области управления финансами (управление дебиторской задолженностью, излишки товаров, нехватка наличности и т.д.), а также взаимосвязь этих аспектов </a:t>
            </a:r>
          </a:p>
          <a:p>
            <a:pPr marL="0" indent="0">
              <a:buNone/>
            </a:pPr>
            <a:r>
              <a:rPr lang="ru-RU" dirty="0"/>
              <a:t>* необходимость анализа финансовых данных в конце периода и корректировка деятельности в следующем периоде </a:t>
            </a:r>
          </a:p>
          <a:p>
            <a:pPr marL="0" indent="0">
              <a:buNone/>
            </a:pPr>
            <a:r>
              <a:rPr lang="ru-RU" dirty="0"/>
              <a:t>* некоторые рассуждения собственника о стоимости бизнеса </a:t>
            </a:r>
          </a:p>
          <a:p>
            <a:pPr marL="0" indent="0">
              <a:buNone/>
            </a:pPr>
            <a:r>
              <a:rPr lang="ru-RU" dirty="0"/>
              <a:t>* ограничения имеющихся данных для уточнения «диагноза» </a:t>
            </a:r>
          </a:p>
          <a:p>
            <a:pPr marL="0" indent="0">
              <a:buNone/>
            </a:pPr>
            <a:r>
              <a:rPr lang="ru-RU" dirty="0"/>
              <a:t>* необходимости финансового планирования </a:t>
            </a:r>
          </a:p>
          <a:p>
            <a:pPr marL="0" indent="0">
              <a:buNone/>
            </a:pPr>
            <a:r>
              <a:rPr lang="ru-RU" dirty="0"/>
              <a:t>* роль финансов в общей системе управления. </a:t>
            </a:r>
          </a:p>
        </p:txBody>
      </p:sp>
    </p:spTree>
    <p:extLst>
      <p:ext uri="{BB962C8B-B14F-4D97-AF65-F5344CB8AC3E}">
        <p14:creationId xmlns:p14="http://schemas.microsoft.com/office/powerpoint/2010/main" val="2362454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10668000" cy="5257800"/>
          </a:xfrm>
        </p:spPr>
        <p:txBody>
          <a:bodyPr>
            <a:normAutofit fontScale="40000" lnSpcReduction="20000"/>
          </a:bodyPr>
          <a:lstStyle/>
          <a:p>
            <a:pPr algn="just"/>
            <a:r>
              <a:rPr lang="ru-RU" sz="9000" dirty="0" smtClean="0"/>
              <a:t>Кейс-метод </a:t>
            </a:r>
            <a:r>
              <a:rPr lang="ru-RU" sz="9000" dirty="0"/>
              <a:t>можно определить как методически организованный процесс анализа конкретных ситуаций из практики </a:t>
            </a:r>
            <a:r>
              <a:rPr lang="ru-RU" sz="9000" dirty="0" smtClean="0"/>
              <a:t> </a:t>
            </a:r>
            <a:r>
              <a:rPr lang="ru-RU" sz="9000" dirty="0"/>
              <a:t>(ситуационный анализ), в ходе которого у студентов </a:t>
            </a:r>
            <a:r>
              <a:rPr lang="ru-RU" sz="9000" dirty="0" smtClean="0"/>
              <a:t>формируются </a:t>
            </a:r>
            <a:r>
              <a:rPr lang="ru-RU" sz="9000" dirty="0"/>
              <a:t>и развиваются </a:t>
            </a:r>
            <a:r>
              <a:rPr lang="ru-RU" sz="9000" dirty="0" smtClean="0"/>
              <a:t>профессиональные компетенции </a:t>
            </a:r>
          </a:p>
          <a:p>
            <a:pPr algn="just"/>
            <a:endParaRPr lang="ru-RU" sz="9000" dirty="0" smtClean="0"/>
          </a:p>
          <a:p>
            <a:pPr algn="just"/>
            <a:r>
              <a:rPr lang="ru-RU" sz="9000" dirty="0"/>
              <a:t>Кейс-метод </a:t>
            </a:r>
            <a:r>
              <a:rPr lang="ru-RU" sz="9000" dirty="0" smtClean="0"/>
              <a:t>- </a:t>
            </a:r>
            <a:r>
              <a:rPr lang="ru-RU" sz="9000" dirty="0"/>
              <a:t>п</a:t>
            </a:r>
            <a:r>
              <a:rPr lang="ru-RU" sz="9000" dirty="0" smtClean="0"/>
              <a:t>рактический </a:t>
            </a:r>
            <a:r>
              <a:rPr lang="ru-RU" sz="9000" dirty="0"/>
              <a:t>методический инструмент для развития обобщающих концепций и создания системы взглядов при помощи </a:t>
            </a:r>
            <a:r>
              <a:rPr lang="ru-RU" sz="9000" dirty="0" smtClean="0"/>
              <a:t>реальных </a:t>
            </a:r>
            <a:r>
              <a:rPr lang="ru-RU" sz="9000" dirty="0"/>
              <a:t>комплексных проблем </a:t>
            </a:r>
            <a:endParaRPr lang="ru-RU" sz="9000" dirty="0" smtClean="0"/>
          </a:p>
          <a:p>
            <a:pPr algn="just"/>
            <a:endParaRPr lang="ru-RU" sz="8600" dirty="0"/>
          </a:p>
        </p:txBody>
      </p:sp>
    </p:spTree>
    <p:extLst>
      <p:ext uri="{BB962C8B-B14F-4D97-AF65-F5344CB8AC3E}">
        <p14:creationId xmlns:p14="http://schemas.microsoft.com/office/powerpoint/2010/main" val="4045730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04716" y="218364"/>
            <a:ext cx="10463284" cy="5039436"/>
          </a:xfrm>
        </p:spPr>
        <p:txBody>
          <a:bodyPr>
            <a:normAutofit fontScale="77500" lnSpcReduction="20000"/>
          </a:bodyPr>
          <a:lstStyle/>
          <a:p>
            <a:pPr algn="just"/>
            <a:r>
              <a:rPr lang="ru-RU" b="1" dirty="0" smtClean="0"/>
              <a:t>Практическая ситуация </a:t>
            </a:r>
          </a:p>
          <a:p>
            <a:pPr algn="just"/>
            <a:r>
              <a:rPr lang="ru-RU" dirty="0" smtClean="0"/>
              <a:t>Недавний </a:t>
            </a:r>
            <a:r>
              <a:rPr lang="ru-RU" dirty="0"/>
              <a:t>выпускник школы бизнеса Колумбийского университета (Нью-Йорк) Джулиан Кук анализировал перспективы задуманного им </a:t>
            </a:r>
            <a:r>
              <a:rPr lang="ru-RU" dirty="0" err="1"/>
              <a:t>стартапа</a:t>
            </a:r>
            <a:r>
              <a:rPr lang="ru-RU" dirty="0"/>
              <a:t>. </a:t>
            </a:r>
            <a:r>
              <a:rPr lang="ru-RU" dirty="0" err="1"/>
              <a:t>Newlines</a:t>
            </a:r>
            <a:r>
              <a:rPr lang="ru-RU" dirty="0"/>
              <a:t> </a:t>
            </a:r>
            <a:r>
              <a:rPr lang="ru-RU" dirty="0" err="1"/>
              <a:t>Airways</a:t>
            </a:r>
            <a:r>
              <a:rPr lang="ru-RU" dirty="0"/>
              <a:t>, станет авиакомпанией бизнес-класса, выполняющей трансатлантические рейсы из аэропорта </a:t>
            </a:r>
            <a:r>
              <a:rPr lang="ru-RU" dirty="0" err="1"/>
              <a:t>Стэнстед</a:t>
            </a:r>
            <a:r>
              <a:rPr lang="ru-RU" dirty="0"/>
              <a:t> (Лондон) в аэропорт им. Кеннеди (Нью-Йорк). Джулиан получил от бизнес-ангелов 1,8 млн. долларов в качестве первоначальных инвестиций и потратил 4 месяца на организацию и регистрацию компании в Лондоне. Сердцевиной его плана были идеи относительно сегментации рынка. </a:t>
            </a:r>
            <a:endParaRPr lang="ru-RU" dirty="0" smtClean="0"/>
          </a:p>
          <a:p>
            <a:pPr algn="just"/>
            <a:r>
              <a:rPr lang="ru-RU" dirty="0"/>
              <a:t>Джулиан знал, что сегментация – это основа для разработки маркетинговой стратегии, и многие авиакомпании уделяют ей серьезное внимание. Он был убежден, что, прежде всего, пассажиры делятся на путешествующих в целях бизнеса или для отдыха. При этом бизнес-пассажиры, как правило, летают в рабочие дни и редко задерживаются в месте временного пребывания на выходные. Отдыхающие более гибки по времени возвращения, но более чувствительны к цене, чем бизнесмены (если речь идет о пассажирах </a:t>
            </a:r>
            <a:r>
              <a:rPr lang="ru-RU" dirty="0" err="1"/>
              <a:t>экономкласса</a:t>
            </a:r>
            <a:r>
              <a:rPr lang="ru-RU" dirty="0"/>
              <a:t>). Учитывая это, цены на билет при возвращении обратно на выходных существенно ниже. Кроме того, деловые люди обычно покупают билет накануне поездки, а отдыхающие заблаговременно. Время приобретения билета также отражается на его цене. </a:t>
            </a:r>
          </a:p>
          <a:p>
            <a:pPr algn="just"/>
            <a:r>
              <a:rPr lang="ru-RU" dirty="0" smtClean="0"/>
              <a:t>Обычно</a:t>
            </a:r>
            <a:r>
              <a:rPr lang="ru-RU" dirty="0"/>
              <a:t>, авиакомпании используют один самолет для перевозки пассажиров всех классов, но существуют исключения. Ярким примером таковых является компания </a:t>
            </a:r>
            <a:r>
              <a:rPr lang="ru-RU" dirty="0" err="1"/>
              <a:t>Southwest</a:t>
            </a:r>
            <a:r>
              <a:rPr lang="ru-RU" dirty="0"/>
              <a:t> </a:t>
            </a:r>
            <a:r>
              <a:rPr lang="ru-RU" dirty="0" err="1"/>
              <a:t>Airlines</a:t>
            </a:r>
            <a:r>
              <a:rPr lang="ru-RU" dirty="0"/>
              <a:t>, основанная в 1971 году и предлагавшая на своих линиях только низкие цены и соответствующий им уровень сервиса. Позднее такая модель была развита в Европе компаниями </a:t>
            </a:r>
            <a:r>
              <a:rPr lang="ru-RU" dirty="0" err="1"/>
              <a:t>RyanAir</a:t>
            </a:r>
            <a:r>
              <a:rPr lang="ru-RU" dirty="0"/>
              <a:t> и </a:t>
            </a:r>
            <a:r>
              <a:rPr lang="ru-RU" dirty="0" err="1"/>
              <a:t>easyJet</a:t>
            </a:r>
            <a:r>
              <a:rPr lang="ru-RU" dirty="0"/>
              <a:t>. Когда они начали функционировать, это привело к существенному расширению первичного спроса. </a:t>
            </a:r>
          </a:p>
        </p:txBody>
      </p:sp>
    </p:spTree>
    <p:extLst>
      <p:ext uri="{BB962C8B-B14F-4D97-AF65-F5344CB8AC3E}">
        <p14:creationId xmlns:p14="http://schemas.microsoft.com/office/powerpoint/2010/main" val="2010914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68490"/>
            <a:ext cx="10515600" cy="5808473"/>
          </a:xfrm>
        </p:spPr>
        <p:txBody>
          <a:bodyPr/>
          <a:lstStyle/>
          <a:p>
            <a:pPr marL="0" indent="0">
              <a:buNone/>
            </a:pPr>
            <a:r>
              <a:rPr lang="ru-RU" b="1" i="1" dirty="0"/>
              <a:t>Вопросы </a:t>
            </a:r>
            <a:r>
              <a:rPr lang="ru-RU" b="1" i="1" dirty="0" smtClean="0"/>
              <a:t>- задания: </a:t>
            </a:r>
            <a:endParaRPr lang="ru-RU" dirty="0"/>
          </a:p>
          <a:p>
            <a:pPr marL="0" indent="0">
              <a:buNone/>
            </a:pPr>
            <a:r>
              <a:rPr lang="ru-RU" i="1" dirty="0"/>
              <a:t>1. Правильно ли проведена сегментация? </a:t>
            </a:r>
            <a:endParaRPr lang="ru-RU" dirty="0"/>
          </a:p>
          <a:p>
            <a:pPr marL="0" indent="0">
              <a:buNone/>
            </a:pPr>
            <a:r>
              <a:rPr lang="ru-RU" i="1" dirty="0"/>
              <a:t>2. Какие еще критерии вы бы предложили учесть? </a:t>
            </a:r>
            <a:endParaRPr lang="ru-RU" dirty="0"/>
          </a:p>
          <a:p>
            <a:pPr marL="0" indent="0">
              <a:buNone/>
            </a:pPr>
            <a:r>
              <a:rPr lang="ru-RU" i="1" dirty="0"/>
              <a:t>3. Оцените шансы </a:t>
            </a:r>
            <a:r>
              <a:rPr lang="ru-RU" i="1" dirty="0" err="1"/>
              <a:t>стартапа</a:t>
            </a:r>
            <a:r>
              <a:rPr lang="ru-RU" i="1" dirty="0"/>
              <a:t> на успех, сформулируйте ваши рекомендации. </a:t>
            </a:r>
            <a:endParaRPr lang="ru-RU" dirty="0"/>
          </a:p>
          <a:p>
            <a:r>
              <a:rPr lang="ru-RU" dirty="0"/>
              <a:t>При подготовке к обсуждению практической ситуации полезно предварительно познакомиться с книгами </a:t>
            </a:r>
            <a:r>
              <a:rPr lang="ru-RU" dirty="0" smtClean="0"/>
              <a:t>автора:</a:t>
            </a:r>
          </a:p>
          <a:p>
            <a:pPr marL="0" indent="0">
              <a:buNone/>
            </a:pPr>
            <a:r>
              <a:rPr lang="ru-RU" dirty="0" smtClean="0"/>
              <a:t>***</a:t>
            </a:r>
          </a:p>
          <a:p>
            <a:pPr marL="0" indent="0">
              <a:buNone/>
            </a:pPr>
            <a:r>
              <a:rPr lang="ru-RU" dirty="0" smtClean="0"/>
              <a:t>***</a:t>
            </a:r>
            <a:endParaRPr lang="ru-RU" dirty="0"/>
          </a:p>
        </p:txBody>
      </p:sp>
    </p:spTree>
    <p:extLst>
      <p:ext uri="{BB962C8B-B14F-4D97-AF65-F5344CB8AC3E}">
        <p14:creationId xmlns:p14="http://schemas.microsoft.com/office/powerpoint/2010/main" val="2952533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6478" y="136478"/>
            <a:ext cx="11217322" cy="6040485"/>
          </a:xfrm>
        </p:spPr>
        <p:txBody>
          <a:bodyPr>
            <a:normAutofit fontScale="47500" lnSpcReduction="20000"/>
          </a:bodyPr>
          <a:lstStyle/>
          <a:p>
            <a:pPr lvl="0"/>
            <a:r>
              <a:rPr lang="ru-RU" b="1" dirty="0"/>
              <a:t>Экзамен в форме решения КЕЙС-ЗАДАНИЯ </a:t>
            </a:r>
            <a:endParaRPr lang="ru-RU" dirty="0"/>
          </a:p>
          <a:p>
            <a:pPr lvl="0"/>
            <a:r>
              <a:rPr lang="ru-RU" dirty="0"/>
              <a:t>необходимо разработать проблемные задания, в каждом из которых обучающемуся предлагается осмыслить реальную профессионально-ориентированную ситуацию и найти решение заданной проблемы</a:t>
            </a:r>
            <a:r>
              <a:rPr lang="ru-RU" dirty="0" smtClean="0"/>
              <a:t>;</a:t>
            </a:r>
          </a:p>
          <a:p>
            <a:pPr lvl="0"/>
            <a:r>
              <a:rPr lang="ru-RU" dirty="0" smtClean="0"/>
              <a:t>Определить задания (вопросы)</a:t>
            </a:r>
            <a:endParaRPr lang="ru-RU" dirty="0"/>
          </a:p>
          <a:p>
            <a:pPr lvl="0"/>
            <a:r>
              <a:rPr lang="ru-RU" dirty="0"/>
              <a:t>необходимо предоставить дополнительные материалы для решения кейса;</a:t>
            </a:r>
          </a:p>
          <a:p>
            <a:pPr lvl="0"/>
            <a:r>
              <a:rPr lang="ru-RU" dirty="0"/>
              <a:t>необходимо предоставить рекомендации по выполнению задания;</a:t>
            </a:r>
          </a:p>
          <a:p>
            <a:r>
              <a:rPr lang="ru-RU" dirty="0"/>
              <a:t>необходимо обеспечить проверку на плагиат.</a:t>
            </a:r>
            <a:endParaRPr lang="ru-RU" b="1" dirty="0" smtClean="0"/>
          </a:p>
          <a:p>
            <a:pPr fontAlgn="base"/>
            <a:r>
              <a:rPr lang="ru-RU" b="1" dirty="0" smtClean="0"/>
              <a:t>Параметры </a:t>
            </a:r>
            <a:r>
              <a:rPr lang="ru-RU" b="1" dirty="0"/>
              <a:t>оценки качества выполнения кейса:</a:t>
            </a:r>
            <a:endParaRPr lang="ru-RU" dirty="0"/>
          </a:p>
          <a:p>
            <a:pPr lvl="0"/>
            <a:r>
              <a:rPr lang="ru-RU" dirty="0"/>
              <a:t>комплексный подход к решению поставленных проблем, понимание ключевых аспектов, системное знание подходов (полнота решения кейса); </a:t>
            </a:r>
          </a:p>
          <a:p>
            <a:pPr lvl="0"/>
            <a:r>
              <a:rPr lang="ru-RU" dirty="0"/>
              <a:t>степень творчества и самостоятельности в подходе к анализу кейса и его решению;</a:t>
            </a:r>
          </a:p>
          <a:p>
            <a:pPr lvl="0"/>
            <a:r>
              <a:rPr lang="ru-RU" dirty="0"/>
              <a:t>доказательность и убедительность при решении кейса;</a:t>
            </a:r>
          </a:p>
          <a:p>
            <a:pPr lvl="0"/>
            <a:r>
              <a:rPr lang="ru-RU" dirty="0"/>
              <a:t>форма изложения материала, грамотность письменной речи и качество презентации;</a:t>
            </a:r>
          </a:p>
          <a:p>
            <a:pPr lvl="0"/>
            <a:r>
              <a:rPr lang="ru-RU" dirty="0"/>
              <a:t>полнота и всесторонность выводов; </a:t>
            </a:r>
          </a:p>
          <a:p>
            <a:pPr lvl="0"/>
            <a:r>
              <a:rPr lang="ru-RU" dirty="0"/>
              <a:t>наличие собственного взгляда на проблему;</a:t>
            </a:r>
          </a:p>
          <a:p>
            <a:pPr lvl="0"/>
            <a:r>
              <a:rPr lang="ru-RU" dirty="0"/>
              <a:t>оригинальность работы, как правило, не менее 75%.</a:t>
            </a:r>
          </a:p>
          <a:p>
            <a:pPr fontAlgn="base"/>
            <a:r>
              <a:rPr lang="ru-RU" b="1" dirty="0"/>
              <a:t>Критерии оценки выполнения кейса:</a:t>
            </a:r>
            <a:endParaRPr lang="ru-RU" dirty="0"/>
          </a:p>
          <a:p>
            <a:r>
              <a:rPr lang="ru-RU" dirty="0"/>
              <a:t>«отлично» – кейс–задание выполнено полностью, в рамках регламента, наличествует полная четкая аргументация выбранного решения на основе качественно сделанного анализа. Демонстрируются хорошие теоретические знания, умеет решать проблемы. Осуществлен структурированный и детализированный анализ кейса, представлены возможные варианты решения, четко и аргументировано обоснован окончательный выбор одного из альтернативных решений;</a:t>
            </a:r>
          </a:p>
          <a:p>
            <a:r>
              <a:rPr lang="ru-RU" dirty="0"/>
              <a:t>«хорошо» – кейс–задание выполнено полностью, но нет полной аргументации выбранного решения, теоретическое обоснование не достаточное, не все причины установлены, сделан не полный анализ, вариантов решения недостаточно, нет четкой аргументации для выбора окончательного решения;</a:t>
            </a:r>
          </a:p>
          <a:p>
            <a:r>
              <a:rPr lang="ru-RU" dirty="0"/>
              <a:t>«удовлетворительно» – кейс–задание выполнено более чем на 2/3, но в рамках установленных требований. Выводы слабые, свидетельствуют о недостаточном анализе фактов, собственная точка не обоснована, нет детального анализа, нет четкой аргументации окончательного выбора решения;</a:t>
            </a:r>
          </a:p>
          <a:p>
            <a:r>
              <a:rPr lang="ru-RU" dirty="0"/>
              <a:t>«неудовлетворительно» – кейс-задание не выполнено, или выполнено менее чем на треть. Нет детализации, нет решения проблемы.</a:t>
            </a:r>
          </a:p>
        </p:txBody>
      </p:sp>
    </p:spTree>
    <p:extLst>
      <p:ext uri="{BB962C8B-B14F-4D97-AF65-F5344CB8AC3E}">
        <p14:creationId xmlns:p14="http://schemas.microsoft.com/office/powerpoint/2010/main" val="2884323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5660"/>
            <a:ext cx="10515600" cy="5931303"/>
          </a:xfrm>
        </p:spPr>
        <p:txBody>
          <a:bodyPr>
            <a:normAutofit lnSpcReduction="10000"/>
          </a:bodyPr>
          <a:lstStyle/>
          <a:p>
            <a:r>
              <a:rPr lang="ru-RU" dirty="0"/>
              <a:t>Ситуация-упражнение «Анализ психологических особенностей управления образовательной ситуацией при разных подходах к ее организации» </a:t>
            </a:r>
            <a:endParaRPr lang="ru-RU" dirty="0" smtClean="0"/>
          </a:p>
          <a:p>
            <a:r>
              <a:rPr lang="ru-RU" dirty="0" smtClean="0"/>
              <a:t>Ц </a:t>
            </a:r>
            <a:r>
              <a:rPr lang="ru-RU" dirty="0"/>
              <a:t>ель: формирование умения прогнозировать особенности развития ребенка при определенных социально-психологических условиях; формирование готовности использовать знание различных теорий обучения, воспитания и развития. </a:t>
            </a:r>
            <a:endParaRPr lang="ru-RU" dirty="0" smtClean="0"/>
          </a:p>
          <a:p>
            <a:r>
              <a:rPr lang="ru-RU" dirty="0" smtClean="0"/>
              <a:t>Результаты кейса:</a:t>
            </a:r>
          </a:p>
          <a:p>
            <a:r>
              <a:rPr lang="ru-RU" dirty="0" smtClean="0"/>
              <a:t>Практическая  </a:t>
            </a:r>
            <a:r>
              <a:rPr lang="ru-RU" dirty="0"/>
              <a:t>ситуации</a:t>
            </a:r>
            <a:r>
              <a:rPr lang="ru-RU" dirty="0" smtClean="0"/>
              <a:t>:</a:t>
            </a:r>
          </a:p>
          <a:p>
            <a:r>
              <a:rPr lang="ru-RU" dirty="0" smtClean="0"/>
              <a:t>Задания (вопросы)</a:t>
            </a:r>
            <a:r>
              <a:rPr lang="ru-RU" dirty="0" smtClean="0"/>
              <a:t>:</a:t>
            </a:r>
            <a:endParaRPr lang="ru-RU" dirty="0" smtClean="0"/>
          </a:p>
          <a:p>
            <a:r>
              <a:rPr lang="ru-RU" dirty="0" smtClean="0"/>
              <a:t>Материалы к работе:</a:t>
            </a:r>
          </a:p>
          <a:p>
            <a:r>
              <a:rPr lang="ru-RU" dirty="0"/>
              <a:t>Описание содержания работы: </a:t>
            </a:r>
            <a:endParaRPr lang="ru-RU" dirty="0" smtClean="0"/>
          </a:p>
          <a:p>
            <a:r>
              <a:rPr lang="ru-RU" dirty="0" smtClean="0"/>
              <a:t>Регламент:</a:t>
            </a:r>
          </a:p>
          <a:p>
            <a:endParaRPr lang="ru-RU" dirty="0"/>
          </a:p>
        </p:txBody>
      </p:sp>
    </p:spTree>
    <p:extLst>
      <p:ext uri="{BB962C8B-B14F-4D97-AF65-F5344CB8AC3E}">
        <p14:creationId xmlns:p14="http://schemas.microsoft.com/office/powerpoint/2010/main" val="2637112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3991"/>
          </a:xfrm>
        </p:spPr>
        <p:txBody>
          <a:bodyPr>
            <a:normAutofit/>
          </a:bodyPr>
          <a:lstStyle/>
          <a:p>
            <a:r>
              <a:rPr lang="ru-RU" sz="2800" b="1" dirty="0" smtClean="0"/>
              <a:t>Примеры не правильных заданий (вопросов) к кейсу</a:t>
            </a:r>
            <a:endParaRPr lang="ru-RU" sz="2800" b="1" dirty="0"/>
          </a:p>
        </p:txBody>
      </p:sp>
      <p:sp>
        <p:nvSpPr>
          <p:cNvPr id="3" name="Объект 2"/>
          <p:cNvSpPr>
            <a:spLocks noGrp="1"/>
          </p:cNvSpPr>
          <p:nvPr>
            <p:ph idx="1"/>
          </p:nvPr>
        </p:nvSpPr>
        <p:spPr>
          <a:xfrm>
            <a:off x="838200" y="968991"/>
            <a:ext cx="10515600" cy="5207972"/>
          </a:xfrm>
        </p:spPr>
        <p:txBody>
          <a:bodyPr>
            <a:normAutofit lnSpcReduction="10000"/>
          </a:bodyPr>
          <a:lstStyle/>
          <a:p>
            <a:endParaRPr lang="ru-RU" dirty="0"/>
          </a:p>
          <a:p>
            <a:r>
              <a:rPr lang="ru-RU" b="1" dirty="0" err="1" smtClean="0"/>
              <a:t>Жүктелген</a:t>
            </a:r>
            <a:r>
              <a:rPr lang="ru-RU" b="1" dirty="0" smtClean="0"/>
              <a:t> </a:t>
            </a:r>
            <a:r>
              <a:rPr lang="ru-RU" b="1" dirty="0" err="1" smtClean="0"/>
              <a:t>файлды</a:t>
            </a:r>
            <a:r>
              <a:rPr lang="ru-RU" b="1" dirty="0" smtClean="0"/>
              <a:t> </a:t>
            </a:r>
            <a:r>
              <a:rPr lang="ru-RU" b="1" dirty="0" err="1" smtClean="0"/>
              <a:t>ашыңыз</a:t>
            </a:r>
            <a:r>
              <a:rPr lang="ru-RU" b="1" dirty="0" smtClean="0"/>
              <a:t>. </a:t>
            </a:r>
            <a:endParaRPr lang="ru-RU" dirty="0" smtClean="0"/>
          </a:p>
          <a:p>
            <a:r>
              <a:rPr lang="ru-RU" dirty="0" err="1" smtClean="0"/>
              <a:t>Онда</a:t>
            </a:r>
            <a:r>
              <a:rPr lang="ru-RU" dirty="0" smtClean="0"/>
              <a:t> </a:t>
            </a:r>
            <a:r>
              <a:rPr lang="ru-RU" dirty="0" err="1" smtClean="0"/>
              <a:t>Сіз</a:t>
            </a:r>
            <a:r>
              <a:rPr lang="ru-RU" dirty="0" smtClean="0"/>
              <a:t> </a:t>
            </a:r>
            <a:r>
              <a:rPr lang="ru-RU" dirty="0" err="1" smtClean="0"/>
              <a:t>зерттелуші</a:t>
            </a:r>
            <a:r>
              <a:rPr lang="ru-RU" dirty="0" smtClean="0"/>
              <a:t> </a:t>
            </a:r>
            <a:r>
              <a:rPr lang="ru-RU" dirty="0" err="1" smtClean="0"/>
              <a:t>науқастың</a:t>
            </a:r>
            <a:r>
              <a:rPr lang="ru-RU" dirty="0" smtClean="0"/>
              <a:t> </a:t>
            </a:r>
            <a:r>
              <a:rPr lang="ru-RU" dirty="0" err="1" smtClean="0"/>
              <a:t>толық</a:t>
            </a:r>
            <a:r>
              <a:rPr lang="ru-RU" dirty="0" smtClean="0"/>
              <a:t> </a:t>
            </a:r>
            <a:r>
              <a:rPr lang="ru-RU" dirty="0" err="1" smtClean="0"/>
              <a:t>анамнезін</a:t>
            </a:r>
            <a:r>
              <a:rPr lang="ru-RU" dirty="0" smtClean="0"/>
              <a:t> </a:t>
            </a:r>
            <a:r>
              <a:rPr lang="ru-RU" dirty="0" err="1" smtClean="0"/>
              <a:t>көресіз</a:t>
            </a:r>
            <a:r>
              <a:rPr lang="ru-RU" dirty="0" smtClean="0"/>
              <a:t>. </a:t>
            </a:r>
            <a:r>
              <a:rPr lang="ru-RU" dirty="0" err="1" smtClean="0"/>
              <a:t>Анамнезді</a:t>
            </a:r>
            <a:r>
              <a:rPr lang="ru-RU" dirty="0" smtClean="0"/>
              <a:t> </a:t>
            </a:r>
            <a:r>
              <a:rPr lang="ru-RU" dirty="0" err="1" smtClean="0"/>
              <a:t>мұқият</a:t>
            </a:r>
            <a:r>
              <a:rPr lang="ru-RU" dirty="0" smtClean="0"/>
              <a:t> </a:t>
            </a:r>
            <a:r>
              <a:rPr lang="ru-RU" dirty="0" err="1" smtClean="0"/>
              <a:t>оқып</a:t>
            </a:r>
            <a:r>
              <a:rPr lang="ru-RU" dirty="0" smtClean="0"/>
              <a:t> </a:t>
            </a:r>
            <a:r>
              <a:rPr lang="ru-RU" dirty="0" err="1" smtClean="0"/>
              <a:t>шығып</a:t>
            </a:r>
            <a:r>
              <a:rPr lang="ru-RU" dirty="0" smtClean="0"/>
              <a:t>, </a:t>
            </a:r>
            <a:r>
              <a:rPr lang="ru-RU" dirty="0" err="1" smtClean="0"/>
              <a:t>келесі</a:t>
            </a:r>
            <a:r>
              <a:rPr lang="ru-RU" dirty="0" smtClean="0"/>
              <a:t> </a:t>
            </a:r>
            <a:r>
              <a:rPr lang="ru-RU" dirty="0" err="1" smtClean="0"/>
              <a:t>сұрақтарға</a:t>
            </a:r>
            <a:r>
              <a:rPr lang="ru-RU" dirty="0" smtClean="0"/>
              <a:t> </a:t>
            </a:r>
            <a:r>
              <a:rPr lang="ru-RU" dirty="0" err="1" smtClean="0"/>
              <a:t>жауап</a:t>
            </a:r>
            <a:r>
              <a:rPr lang="ru-RU" dirty="0" smtClean="0"/>
              <a:t> </a:t>
            </a:r>
            <a:r>
              <a:rPr lang="ru-RU" dirty="0" err="1" smtClean="0"/>
              <a:t>беріңіз</a:t>
            </a:r>
            <a:r>
              <a:rPr lang="ru-RU" dirty="0" smtClean="0"/>
              <a:t>. </a:t>
            </a:r>
          </a:p>
          <a:p>
            <a:r>
              <a:rPr lang="ru-RU" dirty="0" smtClean="0"/>
              <a:t>1. </a:t>
            </a:r>
            <a:r>
              <a:rPr lang="ru-RU" dirty="0" err="1" smtClean="0"/>
              <a:t>Науқастың</a:t>
            </a:r>
            <a:r>
              <a:rPr lang="ru-RU" dirty="0" smtClean="0"/>
              <a:t> ауру </a:t>
            </a:r>
            <a:r>
              <a:rPr lang="ru-RU" dirty="0" err="1" smtClean="0"/>
              <a:t>жағдайының</a:t>
            </a:r>
            <a:r>
              <a:rPr lang="ru-RU" dirty="0" smtClean="0"/>
              <a:t> </a:t>
            </a:r>
            <a:r>
              <a:rPr lang="ru-RU" dirty="0" err="1" smtClean="0"/>
              <a:t>дамуына</a:t>
            </a:r>
            <a:r>
              <a:rPr lang="ru-RU" dirty="0" smtClean="0"/>
              <a:t> </a:t>
            </a:r>
            <a:r>
              <a:rPr lang="ru-RU" dirty="0" err="1" smtClean="0"/>
              <a:t>қандай</a:t>
            </a:r>
            <a:r>
              <a:rPr lang="ru-RU" dirty="0" smtClean="0"/>
              <a:t> </a:t>
            </a:r>
            <a:r>
              <a:rPr lang="ru-RU" dirty="0" err="1" smtClean="0"/>
              <a:t>факторлар</a:t>
            </a:r>
            <a:r>
              <a:rPr lang="ru-RU" dirty="0" smtClean="0"/>
              <a:t> (</a:t>
            </a:r>
            <a:r>
              <a:rPr lang="ru-RU" dirty="0" err="1" smtClean="0"/>
              <a:t>эндогенді</a:t>
            </a:r>
            <a:r>
              <a:rPr lang="ru-RU" dirty="0" smtClean="0"/>
              <a:t>, </a:t>
            </a:r>
            <a:r>
              <a:rPr lang="ru-RU" dirty="0" err="1" smtClean="0"/>
              <a:t>экзогенді</a:t>
            </a:r>
            <a:r>
              <a:rPr lang="ru-RU" dirty="0" smtClean="0"/>
              <a:t>) </a:t>
            </a:r>
            <a:r>
              <a:rPr lang="ru-RU" dirty="0" err="1" smtClean="0"/>
              <a:t>әсер</a:t>
            </a:r>
            <a:r>
              <a:rPr lang="ru-RU" dirty="0" smtClean="0"/>
              <a:t> </a:t>
            </a:r>
            <a:r>
              <a:rPr lang="ru-RU" dirty="0" err="1" smtClean="0"/>
              <a:t>еткен</a:t>
            </a:r>
            <a:r>
              <a:rPr lang="ru-RU" dirty="0" smtClean="0"/>
              <a:t>?. </a:t>
            </a:r>
            <a:r>
              <a:rPr lang="ru-RU" dirty="0" err="1" smtClean="0"/>
              <a:t>Жауаптарыңызды</a:t>
            </a:r>
            <a:r>
              <a:rPr lang="ru-RU" dirty="0" smtClean="0"/>
              <a:t> </a:t>
            </a:r>
            <a:r>
              <a:rPr lang="ru-RU" dirty="0" err="1" smtClean="0"/>
              <a:t>негіздеңіз</a:t>
            </a:r>
            <a:r>
              <a:rPr lang="ru-RU" dirty="0" smtClean="0"/>
              <a:t>. </a:t>
            </a:r>
          </a:p>
          <a:p>
            <a:r>
              <a:rPr lang="ru-RU" dirty="0" smtClean="0"/>
              <a:t>2. </a:t>
            </a:r>
            <a:r>
              <a:rPr lang="ru-RU" dirty="0" err="1" smtClean="0"/>
              <a:t>Сізге</a:t>
            </a:r>
            <a:r>
              <a:rPr lang="ru-RU" dirty="0" smtClean="0"/>
              <a:t> </a:t>
            </a:r>
            <a:r>
              <a:rPr lang="ru-RU" dirty="0" err="1" smtClean="0"/>
              <a:t>тұлғаны</a:t>
            </a:r>
            <a:r>
              <a:rPr lang="ru-RU" dirty="0" smtClean="0"/>
              <a:t> </a:t>
            </a:r>
            <a:r>
              <a:rPr lang="ru-RU" dirty="0" err="1" smtClean="0"/>
              <a:t>толық</a:t>
            </a:r>
            <a:r>
              <a:rPr lang="ru-RU" dirty="0" smtClean="0"/>
              <a:t> </a:t>
            </a:r>
            <a:r>
              <a:rPr lang="ru-RU" dirty="0" err="1" smtClean="0"/>
              <a:t>зерттеу</a:t>
            </a:r>
            <a:r>
              <a:rPr lang="ru-RU" dirty="0" smtClean="0"/>
              <a:t> </a:t>
            </a:r>
            <a:r>
              <a:rPr lang="ru-RU" dirty="0" err="1" smtClean="0"/>
              <a:t>қажет</a:t>
            </a:r>
            <a:r>
              <a:rPr lang="ru-RU" dirty="0" smtClean="0"/>
              <a:t>. </a:t>
            </a:r>
            <a:r>
              <a:rPr lang="ru-RU" dirty="0" err="1" smtClean="0"/>
              <a:t>Психологиялық</a:t>
            </a:r>
            <a:r>
              <a:rPr lang="ru-RU" dirty="0" smtClean="0"/>
              <a:t> </a:t>
            </a:r>
            <a:r>
              <a:rPr lang="ru-RU" dirty="0" err="1" smtClean="0"/>
              <a:t>диагностиканың</a:t>
            </a:r>
            <a:r>
              <a:rPr lang="ru-RU" dirty="0" smtClean="0"/>
              <a:t> </a:t>
            </a:r>
            <a:r>
              <a:rPr lang="ru-RU" dirty="0" err="1" smtClean="0"/>
              <a:t>қандай</a:t>
            </a:r>
            <a:r>
              <a:rPr lang="ru-RU" dirty="0" smtClean="0"/>
              <a:t> </a:t>
            </a:r>
            <a:r>
              <a:rPr lang="ru-RU" dirty="0" err="1" smtClean="0"/>
              <a:t>бағдарламасын</a:t>
            </a:r>
            <a:r>
              <a:rPr lang="ru-RU" dirty="0" smtClean="0"/>
              <a:t> </a:t>
            </a:r>
            <a:r>
              <a:rPr lang="ru-RU" dirty="0" err="1" smtClean="0"/>
              <a:t>құрасыз</a:t>
            </a:r>
            <a:r>
              <a:rPr lang="ru-RU" dirty="0" smtClean="0"/>
              <a:t>?, </a:t>
            </a:r>
            <a:r>
              <a:rPr lang="ru-RU" dirty="0" err="1" smtClean="0"/>
              <a:t>қандай</a:t>
            </a:r>
            <a:r>
              <a:rPr lang="ru-RU" dirty="0" smtClean="0"/>
              <a:t> </a:t>
            </a:r>
            <a:r>
              <a:rPr lang="ru-RU" dirty="0" err="1" smtClean="0"/>
              <a:t>сәйкес</a:t>
            </a:r>
            <a:r>
              <a:rPr lang="ru-RU" dirty="0" smtClean="0"/>
              <a:t> </a:t>
            </a:r>
            <a:r>
              <a:rPr lang="ru-RU" dirty="0" err="1" smtClean="0"/>
              <a:t>әдістемелерді</a:t>
            </a:r>
            <a:r>
              <a:rPr lang="ru-RU" dirty="0" smtClean="0"/>
              <a:t> </a:t>
            </a:r>
            <a:r>
              <a:rPr lang="ru-RU" dirty="0" err="1" smtClean="0"/>
              <a:t>іріктеуге</a:t>
            </a:r>
            <a:r>
              <a:rPr lang="ru-RU" dirty="0" smtClean="0"/>
              <a:t> </a:t>
            </a:r>
            <a:r>
              <a:rPr lang="ru-RU" dirty="0" err="1" smtClean="0"/>
              <a:t>болады</a:t>
            </a:r>
            <a:r>
              <a:rPr lang="ru-RU" dirty="0" smtClean="0"/>
              <a:t>?, </a:t>
            </a:r>
            <a:r>
              <a:rPr lang="ru-RU" dirty="0" err="1" smtClean="0"/>
              <a:t>жауаптарыңызды</a:t>
            </a:r>
            <a:r>
              <a:rPr lang="ru-RU" dirty="0" smtClean="0"/>
              <a:t> </a:t>
            </a:r>
            <a:r>
              <a:rPr lang="ru-RU" dirty="0" err="1" smtClean="0"/>
              <a:t>негіздеңіз</a:t>
            </a:r>
            <a:r>
              <a:rPr lang="ru-RU" dirty="0" smtClean="0"/>
              <a:t>. </a:t>
            </a:r>
          </a:p>
          <a:p>
            <a:r>
              <a:rPr lang="ru-RU" dirty="0" smtClean="0"/>
              <a:t>3. </a:t>
            </a:r>
            <a:r>
              <a:rPr lang="ru-RU" dirty="0" err="1" smtClean="0"/>
              <a:t>Сіздің</a:t>
            </a:r>
            <a:r>
              <a:rPr lang="ru-RU" dirty="0" smtClean="0"/>
              <a:t> </a:t>
            </a:r>
            <a:r>
              <a:rPr lang="ru-RU" dirty="0" err="1" smtClean="0"/>
              <a:t>пайымдауыңызша</a:t>
            </a:r>
            <a:r>
              <a:rPr lang="ru-RU" dirty="0" smtClean="0"/>
              <a:t>, </a:t>
            </a:r>
            <a:r>
              <a:rPr lang="ru-RU" dirty="0" err="1" smtClean="0"/>
              <a:t>зерттелуші</a:t>
            </a:r>
            <a:r>
              <a:rPr lang="ru-RU" dirty="0" smtClean="0"/>
              <a:t> </a:t>
            </a:r>
            <a:r>
              <a:rPr lang="ru-RU" dirty="0" err="1" smtClean="0"/>
              <a:t>науқастың</a:t>
            </a:r>
            <a:r>
              <a:rPr lang="ru-RU" dirty="0" smtClean="0"/>
              <a:t> </a:t>
            </a:r>
            <a:r>
              <a:rPr lang="ru-RU" dirty="0" err="1" smtClean="0"/>
              <a:t>таным</a:t>
            </a:r>
            <a:r>
              <a:rPr lang="ru-RU" dirty="0" smtClean="0"/>
              <a:t> </a:t>
            </a:r>
            <a:r>
              <a:rPr lang="ru-RU" dirty="0" err="1" smtClean="0"/>
              <a:t>процестерінде</a:t>
            </a:r>
            <a:r>
              <a:rPr lang="ru-RU" dirty="0" smtClean="0"/>
              <a:t>, </a:t>
            </a:r>
            <a:r>
              <a:rPr lang="ru-RU" dirty="0" err="1" smtClean="0"/>
              <a:t>тұлғалық</a:t>
            </a:r>
            <a:r>
              <a:rPr lang="ru-RU" dirty="0" smtClean="0"/>
              <a:t> </a:t>
            </a:r>
            <a:r>
              <a:rPr lang="ru-RU" dirty="0" err="1" smtClean="0"/>
              <a:t>сферасында</a:t>
            </a:r>
            <a:r>
              <a:rPr lang="ru-RU" dirty="0" smtClean="0"/>
              <a:t> </a:t>
            </a:r>
            <a:r>
              <a:rPr lang="ru-RU" dirty="0" err="1" smtClean="0"/>
              <a:t>қандай</a:t>
            </a:r>
            <a:r>
              <a:rPr lang="ru-RU" dirty="0" smtClean="0"/>
              <a:t> </a:t>
            </a:r>
            <a:r>
              <a:rPr lang="ru-RU" dirty="0" err="1" smtClean="0"/>
              <a:t>бұзылыстар</a:t>
            </a:r>
            <a:r>
              <a:rPr lang="ru-RU" dirty="0" smtClean="0"/>
              <a:t> бар? </a:t>
            </a:r>
            <a:r>
              <a:rPr lang="ru-RU" dirty="0" err="1" smtClean="0"/>
              <a:t>Негіздеңіз</a:t>
            </a:r>
            <a:r>
              <a:rPr lang="ru-RU" dirty="0" smtClean="0"/>
              <a:t>. </a:t>
            </a:r>
            <a:r>
              <a:rPr lang="ru-RU" dirty="0" err="1" smtClean="0"/>
              <a:t>Мысал</a:t>
            </a:r>
            <a:r>
              <a:rPr lang="ru-RU" dirty="0" smtClean="0"/>
              <a:t> </a:t>
            </a:r>
            <a:r>
              <a:rPr lang="ru-RU" dirty="0" err="1" smtClean="0"/>
              <a:t>келтіріңіз</a:t>
            </a:r>
            <a:r>
              <a:rPr lang="ru-RU" dirty="0" smtClean="0"/>
              <a:t>. </a:t>
            </a:r>
          </a:p>
          <a:p>
            <a:endParaRPr lang="ru-RU" dirty="0"/>
          </a:p>
        </p:txBody>
      </p:sp>
    </p:spTree>
    <p:extLst>
      <p:ext uri="{BB962C8B-B14F-4D97-AF65-F5344CB8AC3E}">
        <p14:creationId xmlns:p14="http://schemas.microsoft.com/office/powerpoint/2010/main" val="2919301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9275"/>
          </a:xfrm>
        </p:spPr>
        <p:txBody>
          <a:bodyPr>
            <a:normAutofit/>
          </a:bodyPr>
          <a:lstStyle/>
          <a:p>
            <a:r>
              <a:rPr lang="ru-RU" sz="2800" b="1" dirty="0"/>
              <a:t>Примеры не правильных заданий (вопросов) к кейсу</a:t>
            </a:r>
            <a:endParaRPr lang="ru-RU" sz="2800" dirty="0"/>
          </a:p>
        </p:txBody>
      </p:sp>
      <p:sp>
        <p:nvSpPr>
          <p:cNvPr id="3" name="Объект 2"/>
          <p:cNvSpPr>
            <a:spLocks noGrp="1"/>
          </p:cNvSpPr>
          <p:nvPr>
            <p:ph idx="1"/>
          </p:nvPr>
        </p:nvSpPr>
        <p:spPr>
          <a:xfrm>
            <a:off x="838200" y="914400"/>
            <a:ext cx="10515600" cy="5262563"/>
          </a:xfrm>
        </p:spPr>
        <p:txBody>
          <a:bodyPr/>
          <a:lstStyle/>
          <a:p>
            <a:r>
              <a:rPr lang="ru-RU" b="1" dirty="0"/>
              <a:t>Задание: </a:t>
            </a:r>
            <a:endParaRPr lang="ru-RU" dirty="0"/>
          </a:p>
          <a:p>
            <a:r>
              <a:rPr lang="ru-RU" dirty="0"/>
              <a:t>1. Укажите порядок проведения таможенного досмотра. </a:t>
            </a:r>
          </a:p>
          <a:p>
            <a:r>
              <a:rPr lang="ru-RU" dirty="0"/>
              <a:t>2. Каковы условия проведения таможенного досмотра в отсутствие декларанта? </a:t>
            </a:r>
          </a:p>
          <a:p>
            <a:r>
              <a:rPr lang="ru-RU" dirty="0"/>
              <a:t>3. Возможно ли признать акт таможенного досмотра незаконным</a:t>
            </a:r>
            <a:r>
              <a:rPr lang="ru-RU" dirty="0" smtClean="0"/>
              <a:t>?</a:t>
            </a:r>
          </a:p>
          <a:p>
            <a:r>
              <a:rPr lang="ru-RU" dirty="0" smtClean="0"/>
              <a:t> </a:t>
            </a:r>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val="4119526153"/>
              </p:ext>
            </p:extLst>
          </p:nvPr>
        </p:nvGraphicFramePr>
        <p:xfrm>
          <a:off x="1214760" y="3753133"/>
          <a:ext cx="9935460" cy="1597925"/>
        </p:xfrm>
        <a:graphic>
          <a:graphicData uri="http://schemas.openxmlformats.org/drawingml/2006/table">
            <a:tbl>
              <a:tblPr firstRow="1" firstCol="1" bandRow="1">
                <a:tableStyleId>{5C22544A-7EE6-4342-B048-85BDC9FD1C3A}</a:tableStyleId>
              </a:tblPr>
              <a:tblGrid>
                <a:gridCol w="3311474"/>
                <a:gridCol w="3311474"/>
                <a:gridCol w="3312512"/>
              </a:tblGrid>
              <a:tr h="266321">
                <a:tc gridSpan="3">
                  <a:txBody>
                    <a:bodyPr/>
                    <a:lstStyle/>
                    <a:p>
                      <a:pPr algn="ctr">
                        <a:spcAft>
                          <a:spcPts val="0"/>
                        </a:spcAft>
                      </a:pPr>
                      <a:r>
                        <a:rPr lang="kk-KZ" sz="1400">
                          <a:effectLst/>
                        </a:rPr>
                        <a:t>Бақтыгерей Сауле Зұлқарнайқызы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ru-RU"/>
                    </a:p>
                  </a:txBody>
                  <a:tcPr/>
                </a:tc>
                <a:tc hMerge="1">
                  <a:txBody>
                    <a:bodyPr/>
                    <a:lstStyle/>
                    <a:p>
                      <a:endParaRPr lang="ru-RU"/>
                    </a:p>
                  </a:txBody>
                  <a:tcPr/>
                </a:tc>
              </a:tr>
              <a:tr h="266321">
                <a:tc>
                  <a:txBody>
                    <a:bodyPr/>
                    <a:lstStyle/>
                    <a:p>
                      <a:pPr algn="ctr">
                        <a:spcAft>
                          <a:spcPts val="0"/>
                        </a:spcAft>
                      </a:pPr>
                      <a:r>
                        <a:rPr lang="kk-KZ" sz="1400">
                          <a:effectLst/>
                        </a:rPr>
                        <a:t>Тақырып</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kk-KZ" sz="1400">
                          <a:effectLst/>
                        </a:rPr>
                        <a:t>Мәселе</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kk-KZ" sz="1400">
                          <a:effectLst/>
                        </a:rPr>
                        <a:t>Кейс тақырыбы</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1065283">
                <a:tc>
                  <a:txBody>
                    <a:bodyPr/>
                    <a:lstStyle/>
                    <a:p>
                      <a:pPr>
                        <a:spcAft>
                          <a:spcPts val="0"/>
                        </a:spcAft>
                      </a:pPr>
                      <a:r>
                        <a:rPr lang="kk-KZ" sz="1400">
                          <a:effectLst/>
                        </a:rPr>
                        <a:t>Нанотехнология жетістіктерінің экологияға әсері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kk-KZ" sz="1400">
                          <a:effectLst/>
                        </a:rPr>
                        <a:t>Жердегі экология мәселелері</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kk-KZ" sz="1400" dirty="0">
                          <a:effectLst/>
                        </a:rPr>
                        <a:t>Жердегі экология жағдайын нанотехнология арқылы шешу жолдары</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2441089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67388"/>
          </a:xfrm>
        </p:spPr>
        <p:txBody>
          <a:bodyPr>
            <a:noAutofit/>
          </a:bodyPr>
          <a:lstStyle/>
          <a:p>
            <a:r>
              <a:rPr lang="ru-RU" sz="3600" dirty="0" smtClean="0"/>
              <a:t>Структура эссе</a:t>
            </a:r>
            <a:endParaRPr lang="ru-RU" sz="3600" dirty="0"/>
          </a:p>
        </p:txBody>
      </p:sp>
      <p:sp>
        <p:nvSpPr>
          <p:cNvPr id="3" name="Объект 2"/>
          <p:cNvSpPr>
            <a:spLocks noGrp="1"/>
          </p:cNvSpPr>
          <p:nvPr>
            <p:ph idx="1"/>
          </p:nvPr>
        </p:nvSpPr>
        <p:spPr>
          <a:xfrm>
            <a:off x="0" y="832514"/>
            <a:ext cx="11353800" cy="5841241"/>
          </a:xfrm>
        </p:spPr>
        <p:txBody>
          <a:bodyPr>
            <a:normAutofit fontScale="77500" lnSpcReduction="20000"/>
          </a:bodyPr>
          <a:lstStyle/>
          <a:p>
            <a:r>
              <a:rPr lang="ru-RU" dirty="0" smtClean="0"/>
              <a:t>Эссе </a:t>
            </a:r>
            <a:r>
              <a:rPr lang="ru-RU" dirty="0"/>
              <a:t>состоит из трёх </a:t>
            </a:r>
            <a:r>
              <a:rPr lang="ru-RU" dirty="0" smtClean="0"/>
              <a:t>частей:</a:t>
            </a:r>
          </a:p>
          <a:p>
            <a:r>
              <a:rPr lang="ru-RU" dirty="0" smtClean="0"/>
              <a:t>вступления</a:t>
            </a:r>
            <a:r>
              <a:rPr lang="ru-RU" dirty="0"/>
              <a:t>, </a:t>
            </a:r>
            <a:endParaRPr lang="ru-RU" dirty="0" smtClean="0"/>
          </a:p>
          <a:p>
            <a:r>
              <a:rPr lang="ru-RU" dirty="0" smtClean="0"/>
              <a:t>основной </a:t>
            </a:r>
            <a:r>
              <a:rPr lang="ru-RU" dirty="0"/>
              <a:t>части </a:t>
            </a:r>
          </a:p>
          <a:p>
            <a:r>
              <a:rPr lang="ru-RU" dirty="0" smtClean="0"/>
              <a:t>заключения</a:t>
            </a:r>
            <a:r>
              <a:rPr lang="ru-RU" dirty="0"/>
              <a:t>. </a:t>
            </a:r>
            <a:endParaRPr lang="ru-RU" dirty="0" smtClean="0"/>
          </a:p>
          <a:p>
            <a:r>
              <a:rPr lang="ru-RU" dirty="0" smtClean="0"/>
              <a:t>Эссе </a:t>
            </a:r>
            <a:r>
              <a:rPr lang="ru-RU" dirty="0"/>
              <a:t>всегда содержит тезис – основную идею, позицию автора. </a:t>
            </a:r>
            <a:endParaRPr lang="ru-RU" dirty="0" smtClean="0"/>
          </a:p>
          <a:p>
            <a:pPr marL="0" indent="0">
              <a:buNone/>
            </a:pPr>
            <a:r>
              <a:rPr lang="ru-RU" dirty="0" smtClean="0"/>
              <a:t>Тезис </a:t>
            </a:r>
            <a:r>
              <a:rPr lang="ru-RU" dirty="0"/>
              <a:t>должен быть поддержан двумя-тремя аргументами</a:t>
            </a:r>
            <a:r>
              <a:rPr lang="ru-RU" dirty="0" smtClean="0"/>
              <a:t>.</a:t>
            </a:r>
          </a:p>
          <a:p>
            <a:pPr marL="0" indent="0">
              <a:buNone/>
            </a:pPr>
            <a:r>
              <a:rPr lang="ru-RU" dirty="0" smtClean="0"/>
              <a:t> </a:t>
            </a:r>
            <a:r>
              <a:rPr lang="ru-RU" dirty="0"/>
              <a:t>Аргументы в свою очередь должны быть проиллюстрированы двумя-тремя примерами</a:t>
            </a:r>
            <a:r>
              <a:rPr lang="ru-RU" dirty="0" smtClean="0"/>
              <a:t>.</a:t>
            </a:r>
          </a:p>
          <a:p>
            <a:pPr marL="0" indent="0">
              <a:buNone/>
            </a:pPr>
            <a:r>
              <a:rPr lang="ru-RU" dirty="0" smtClean="0"/>
              <a:t> </a:t>
            </a:r>
            <a:r>
              <a:rPr lang="ru-RU" dirty="0"/>
              <a:t>Общая схема эссе:</a:t>
            </a:r>
            <a:br>
              <a:rPr lang="ru-RU" dirty="0"/>
            </a:br>
            <a:r>
              <a:rPr lang="ru-RU" dirty="0"/>
              <a:t>Вступление и тезис;</a:t>
            </a:r>
          </a:p>
          <a:p>
            <a:r>
              <a:rPr lang="ru-RU" dirty="0"/>
              <a:t>Аргумент 1;</a:t>
            </a:r>
          </a:p>
          <a:p>
            <a:pPr lvl="1"/>
            <a:r>
              <a:rPr lang="ru-RU" dirty="0"/>
              <a:t>Пример 1;</a:t>
            </a:r>
          </a:p>
          <a:p>
            <a:pPr lvl="1"/>
            <a:r>
              <a:rPr lang="ru-RU" dirty="0"/>
              <a:t>Пример 2;</a:t>
            </a:r>
          </a:p>
          <a:p>
            <a:pPr lvl="1"/>
            <a:r>
              <a:rPr lang="ru-RU" dirty="0"/>
              <a:t>Пример 3;</a:t>
            </a:r>
          </a:p>
          <a:p>
            <a:r>
              <a:rPr lang="ru-RU" dirty="0"/>
              <a:t>Аргумент 2;</a:t>
            </a:r>
          </a:p>
          <a:p>
            <a:pPr lvl="1"/>
            <a:r>
              <a:rPr lang="ru-RU" dirty="0"/>
              <a:t>Пример 1;</a:t>
            </a:r>
          </a:p>
          <a:p>
            <a:pPr lvl="1"/>
            <a:r>
              <a:rPr lang="ru-RU" dirty="0"/>
              <a:t>Пример 2;</a:t>
            </a:r>
          </a:p>
          <a:p>
            <a:pPr lvl="1"/>
            <a:r>
              <a:rPr lang="ru-RU" dirty="0"/>
              <a:t>Пример 3;</a:t>
            </a:r>
          </a:p>
          <a:p>
            <a:r>
              <a:rPr lang="ru-RU" dirty="0"/>
              <a:t>Заключение.</a:t>
            </a:r>
          </a:p>
          <a:p>
            <a:endParaRPr lang="ru-RU" dirty="0"/>
          </a:p>
        </p:txBody>
      </p:sp>
    </p:spTree>
    <p:extLst>
      <p:ext uri="{BB962C8B-B14F-4D97-AF65-F5344CB8AC3E}">
        <p14:creationId xmlns:p14="http://schemas.microsoft.com/office/powerpoint/2010/main" val="3746224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6478" y="0"/>
            <a:ext cx="11326504" cy="6428096"/>
          </a:xfrm>
        </p:spPr>
        <p:txBody>
          <a:bodyPr>
            <a:normAutofit fontScale="55000" lnSpcReduction="20000"/>
          </a:bodyPr>
          <a:lstStyle/>
          <a:p>
            <a:r>
              <a:rPr lang="ru-RU" b="1" dirty="0" smtClean="0"/>
              <a:t>Экзамен </a:t>
            </a:r>
            <a:r>
              <a:rPr lang="ru-RU" b="1" dirty="0"/>
              <a:t>в форме написания ЭССЕ:</a:t>
            </a:r>
            <a:endParaRPr lang="ru-RU" dirty="0"/>
          </a:p>
          <a:p>
            <a:pPr lvl="0"/>
            <a:r>
              <a:rPr lang="ru-RU" dirty="0"/>
              <a:t>темы эссе должны определяться, исходя из ожидаемых результатов обучения;</a:t>
            </a:r>
          </a:p>
          <a:p>
            <a:pPr lvl="0"/>
            <a:r>
              <a:rPr lang="ru-RU" dirty="0"/>
              <a:t>необходимо указать требования к формату и содержанию эссе (стандарт эссе);</a:t>
            </a:r>
          </a:p>
          <a:p>
            <a:pPr lvl="0"/>
            <a:r>
              <a:rPr lang="ru-RU" dirty="0"/>
              <a:t>необходимо описать критерии оценки;</a:t>
            </a:r>
          </a:p>
          <a:p>
            <a:pPr lvl="0"/>
            <a:r>
              <a:rPr lang="ru-RU" dirty="0"/>
              <a:t>необходимо обеспечить проверку на плагиат.</a:t>
            </a:r>
          </a:p>
          <a:p>
            <a:pPr fontAlgn="base"/>
            <a:r>
              <a:rPr lang="ru-RU" b="1" dirty="0"/>
              <a:t>Параметры оценки качества эссе (критерии оценки)</a:t>
            </a:r>
            <a:endParaRPr lang="ru-RU" dirty="0"/>
          </a:p>
          <a:p>
            <a:pPr lvl="0" fontAlgn="base"/>
            <a:r>
              <a:rPr lang="ru-RU" dirty="0"/>
              <a:t>понимание </a:t>
            </a:r>
            <a:r>
              <a:rPr lang="ru-RU"/>
              <a:t>цели </a:t>
            </a:r>
            <a:r>
              <a:rPr lang="ru-RU" smtClean="0"/>
              <a:t>задания</a:t>
            </a:r>
            <a:r>
              <a:rPr lang="ru-RU" dirty="0"/>
              <a:t>;</a:t>
            </a:r>
          </a:p>
          <a:p>
            <a:pPr lvl="0" fontAlgn="base"/>
            <a:r>
              <a:rPr lang="ru-RU" dirty="0"/>
              <a:t>качество и количество аргументов в пользу своей точки зрения;</a:t>
            </a:r>
          </a:p>
          <a:p>
            <a:pPr lvl="0" fontAlgn="base"/>
            <a:r>
              <a:rPr lang="ru-RU" dirty="0"/>
              <a:t>выражение собственной позиции по проблеме;</a:t>
            </a:r>
          </a:p>
          <a:p>
            <a:pPr lvl="0" fontAlgn="base"/>
            <a:r>
              <a:rPr lang="ru-RU" dirty="0"/>
              <a:t>круг источников информации, использованных для обеспечения своих рассуждений;</a:t>
            </a:r>
          </a:p>
          <a:p>
            <a:pPr lvl="0" fontAlgn="base"/>
            <a:r>
              <a:rPr lang="ru-RU" dirty="0"/>
              <a:t>целостность, логичность, завершенность работы;</a:t>
            </a:r>
          </a:p>
          <a:p>
            <a:pPr lvl="0" fontAlgn="base"/>
            <a:r>
              <a:rPr lang="ru-RU" dirty="0"/>
              <a:t>оригинальность стиля, языка и формы изложения;</a:t>
            </a:r>
          </a:p>
          <a:p>
            <a:pPr lvl="0" fontAlgn="base"/>
            <a:r>
              <a:rPr lang="ru-RU" dirty="0"/>
              <a:t>оригинальность работы, как правило, не менее 75%.</a:t>
            </a:r>
          </a:p>
          <a:p>
            <a:pPr fontAlgn="base"/>
            <a:r>
              <a:rPr lang="ru-RU" b="1" dirty="0"/>
              <a:t>Шкала оценки эссе:</a:t>
            </a:r>
            <a:endParaRPr lang="ru-RU" dirty="0"/>
          </a:p>
          <a:p>
            <a:pPr fontAlgn="base"/>
            <a:r>
              <a:rPr lang="ru-RU" dirty="0"/>
              <a:t>«отлично» - полное раскрытие темы, при этом обучающийся проявил творческие способности; понимает, применяет теоретический материал; находит убедительные факты и аргументы. Текст логичный, ясный, последовательный на основе анализа, имеется собственная точка зрения, соблюдает требования к оформлению работы;</a:t>
            </a:r>
          </a:p>
          <a:p>
            <a:pPr fontAlgn="base"/>
            <a:r>
              <a:rPr lang="ru-RU" dirty="0"/>
              <a:t>«хорошо» -  в целом тема раскрыта, приведены аргументы по теме эссе, обучающийся делает анализ, выводы, проявил собственную точку зрения, оформил работу по требованию;</a:t>
            </a:r>
          </a:p>
          <a:p>
            <a:pPr fontAlgn="base"/>
            <a:r>
              <a:rPr lang="ru-RU" dirty="0"/>
              <a:t>«удовлетворительно» - раскрыл тему и подобрал факты поверхностно, отсутствует логика в выводах, недостаточно проявляет собственную точку зрения, не соблюдает требования по оформлению работы;</a:t>
            </a:r>
          </a:p>
          <a:p>
            <a:pPr fontAlgn="base"/>
            <a:r>
              <a:rPr lang="ru-RU" dirty="0"/>
              <a:t>«неудовлетворительно» -  имеются значительные пробелы в раскрытии темы, допустил ошибки, нарушающие основные правила написания и оформления работы.</a:t>
            </a:r>
          </a:p>
          <a:p>
            <a:endParaRPr lang="ru-RU" dirty="0"/>
          </a:p>
        </p:txBody>
      </p:sp>
    </p:spTree>
    <p:extLst>
      <p:ext uri="{BB962C8B-B14F-4D97-AF65-F5344CB8AC3E}">
        <p14:creationId xmlns:p14="http://schemas.microsoft.com/office/powerpoint/2010/main" val="209905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2137" y="286603"/>
            <a:ext cx="11491415" cy="6277970"/>
          </a:xfrm>
        </p:spPr>
        <p:txBody>
          <a:bodyPr>
            <a:normAutofit fontScale="92500" lnSpcReduction="10000"/>
          </a:bodyPr>
          <a:lstStyle/>
          <a:p>
            <a:pPr marL="0" indent="0">
              <a:buNone/>
            </a:pPr>
            <a:r>
              <a:rPr lang="ru-RU" b="1" dirty="0" smtClean="0"/>
              <a:t>Вступление</a:t>
            </a:r>
            <a:r>
              <a:rPr lang="ru-RU" dirty="0" smtClean="0"/>
              <a:t> </a:t>
            </a:r>
            <a:r>
              <a:rPr lang="ru-RU" dirty="0"/>
              <a:t>должно быть похоже на </a:t>
            </a:r>
            <a:r>
              <a:rPr lang="ru-RU" dirty="0" err="1"/>
              <a:t>пазл</a:t>
            </a:r>
            <a:r>
              <a:rPr lang="ru-RU" dirty="0"/>
              <a:t>, в котором не хватает детали или что-то не сходится, и «собрать» этот </a:t>
            </a:r>
            <a:r>
              <a:rPr lang="ru-RU" dirty="0" err="1"/>
              <a:t>пазл</a:t>
            </a:r>
            <a:r>
              <a:rPr lang="ru-RU" dirty="0"/>
              <a:t> можно будет, только </a:t>
            </a:r>
            <a:r>
              <a:rPr lang="ru-RU" dirty="0" smtClean="0"/>
              <a:t>если дочитать </a:t>
            </a:r>
            <a:r>
              <a:rPr lang="ru-RU" dirty="0"/>
              <a:t>текст до конца</a:t>
            </a:r>
            <a:r>
              <a:rPr lang="ru-RU" dirty="0" smtClean="0"/>
              <a:t>.</a:t>
            </a:r>
          </a:p>
          <a:p>
            <a:pPr marL="0" indent="0">
              <a:buNone/>
            </a:pPr>
            <a:r>
              <a:rPr lang="ru-RU" b="1" dirty="0" smtClean="0"/>
              <a:t>Тезис</a:t>
            </a:r>
            <a:r>
              <a:rPr lang="ru-RU" dirty="0"/>
              <a:t> – это главная идея автора, выраженная в одном или нескольких предложениях</a:t>
            </a:r>
            <a:r>
              <a:rPr lang="ru-RU" dirty="0" smtClean="0"/>
              <a:t>.</a:t>
            </a:r>
          </a:p>
          <a:p>
            <a:pPr marL="0" indent="0">
              <a:buNone/>
            </a:pPr>
            <a:r>
              <a:rPr lang="ru-RU" dirty="0" smtClean="0"/>
              <a:t> </a:t>
            </a:r>
            <a:r>
              <a:rPr lang="ru-RU" dirty="0"/>
              <a:t>Формулировка тезиса – это формулировка главной мысли текста, которая согласуется с поставленным вопросом или заданной </a:t>
            </a:r>
            <a:r>
              <a:rPr lang="ru-RU" dirty="0" smtClean="0"/>
              <a:t>темой. Тезис </a:t>
            </a:r>
            <a:r>
              <a:rPr lang="ru-RU" dirty="0"/>
              <a:t>– это не объективная истина, не доказанный факт</a:t>
            </a:r>
            <a:r>
              <a:rPr lang="ru-RU" dirty="0" smtClean="0"/>
              <a:t>, </a:t>
            </a:r>
            <a:r>
              <a:rPr lang="ru-RU" dirty="0"/>
              <a:t>а субъективное </a:t>
            </a:r>
            <a:r>
              <a:rPr lang="ru-RU" dirty="0" smtClean="0"/>
              <a:t>мнение</a:t>
            </a:r>
          </a:p>
          <a:p>
            <a:pPr marL="0" indent="0">
              <a:buNone/>
            </a:pPr>
            <a:r>
              <a:rPr lang="ru-RU" dirty="0" smtClean="0"/>
              <a:t>Основание </a:t>
            </a:r>
            <a:r>
              <a:rPr lang="ru-RU" dirty="0"/>
              <a:t>для тезиса – это </a:t>
            </a:r>
            <a:r>
              <a:rPr lang="ru-RU" b="1" dirty="0"/>
              <a:t>аргументы. </a:t>
            </a:r>
            <a:endParaRPr lang="ru-RU" b="1" dirty="0" smtClean="0"/>
          </a:p>
          <a:p>
            <a:pPr marL="0" indent="0">
              <a:buNone/>
            </a:pPr>
            <a:r>
              <a:rPr lang="ru-RU" b="1" dirty="0" smtClean="0"/>
              <a:t>Н</a:t>
            </a:r>
            <a:r>
              <a:rPr lang="ru-RU" dirty="0" smtClean="0"/>
              <a:t>а </a:t>
            </a:r>
            <a:r>
              <a:rPr lang="ru-RU" dirty="0"/>
              <a:t>один аргумент </a:t>
            </a:r>
            <a:r>
              <a:rPr lang="ru-RU" dirty="0" smtClean="0"/>
              <a:t>приводить  несколько примеров. </a:t>
            </a:r>
            <a:endParaRPr lang="ru-RU" dirty="0" smtClean="0"/>
          </a:p>
          <a:p>
            <a:pPr marL="0" indent="0">
              <a:buNone/>
            </a:pPr>
            <a:r>
              <a:rPr lang="ru-RU" dirty="0" smtClean="0"/>
              <a:t>Примеры </a:t>
            </a:r>
            <a:r>
              <a:rPr lang="ru-RU" dirty="0"/>
              <a:t>включают в себя личный опыт и, если уместно, ссылки на статистику, прогнозы, исследования. </a:t>
            </a:r>
            <a:endParaRPr lang="ru-RU" dirty="0" smtClean="0"/>
          </a:p>
          <a:p>
            <a:pPr marL="0" indent="0">
              <a:buNone/>
            </a:pPr>
            <a:r>
              <a:rPr lang="ru-RU" dirty="0" smtClean="0"/>
              <a:t>Цель </a:t>
            </a:r>
            <a:r>
              <a:rPr lang="ru-RU" b="1" dirty="0"/>
              <a:t>заключения</a:t>
            </a:r>
            <a:r>
              <a:rPr lang="ru-RU" dirty="0"/>
              <a:t> – подвести итог рассуждений. Для этого нужно коротко переформулировать тезис, если он был в начале работы или поставить его, если автор решил расположить его после аргументов</a:t>
            </a:r>
            <a:r>
              <a:rPr lang="ru-RU" dirty="0" smtClean="0"/>
              <a:t>.</a:t>
            </a:r>
          </a:p>
          <a:p>
            <a:pPr marL="0" indent="0">
              <a:buNone/>
            </a:pPr>
            <a:r>
              <a:rPr lang="ru-RU" b="1" dirty="0" smtClean="0"/>
              <a:t>Список литературы.</a:t>
            </a:r>
            <a:endParaRPr lang="ru-RU" b="1" dirty="0"/>
          </a:p>
        </p:txBody>
      </p:sp>
    </p:spTree>
    <p:extLst>
      <p:ext uri="{BB962C8B-B14F-4D97-AF65-F5344CB8AC3E}">
        <p14:creationId xmlns:p14="http://schemas.microsoft.com/office/powerpoint/2010/main" val="22343288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4684"/>
          </a:xfrm>
        </p:spPr>
        <p:txBody>
          <a:bodyPr>
            <a:normAutofit/>
          </a:bodyPr>
          <a:lstStyle/>
          <a:p>
            <a:r>
              <a:rPr lang="ru-RU" sz="2400" b="1" dirty="0" smtClean="0"/>
              <a:t>Примеры не правильных темы эссе</a:t>
            </a:r>
            <a:endParaRPr lang="ru-RU" sz="2400" b="1" dirty="0"/>
          </a:p>
        </p:txBody>
      </p:sp>
      <p:sp>
        <p:nvSpPr>
          <p:cNvPr id="3" name="Объект 2"/>
          <p:cNvSpPr>
            <a:spLocks noGrp="1"/>
          </p:cNvSpPr>
          <p:nvPr>
            <p:ph idx="1"/>
          </p:nvPr>
        </p:nvSpPr>
        <p:spPr>
          <a:xfrm>
            <a:off x="838200" y="859810"/>
            <a:ext cx="10515600" cy="5317153"/>
          </a:xfrm>
        </p:spPr>
        <p:txBody>
          <a:bodyPr>
            <a:normAutofit fontScale="85000" lnSpcReduction="20000"/>
          </a:bodyPr>
          <a:lstStyle/>
          <a:p>
            <a:r>
              <a:rPr lang="ru-RU" dirty="0"/>
              <a:t>ЭССЕ </a:t>
            </a:r>
            <a:r>
              <a:rPr lang="ru-RU" dirty="0" err="1"/>
              <a:t>тақырыптары</a:t>
            </a:r>
            <a:endParaRPr lang="ru-RU" dirty="0"/>
          </a:p>
          <a:p>
            <a:r>
              <a:rPr lang="ru-RU" dirty="0" err="1" smtClean="0"/>
              <a:t>Жаңа</a:t>
            </a:r>
            <a:r>
              <a:rPr lang="ru-RU" dirty="0" smtClean="0"/>
              <a:t> </a:t>
            </a:r>
            <a:r>
              <a:rPr lang="ru-RU" dirty="0" err="1"/>
              <a:t>дәрілер</a:t>
            </a:r>
            <a:r>
              <a:rPr lang="ru-RU" dirty="0"/>
              <a:t> мен </a:t>
            </a:r>
            <a:r>
              <a:rPr lang="ru-RU" dirty="0" err="1"/>
              <a:t>оларды</a:t>
            </a:r>
            <a:r>
              <a:rPr lang="ru-RU" dirty="0"/>
              <a:t> </a:t>
            </a:r>
            <a:r>
              <a:rPr lang="ru-RU" dirty="0" err="1"/>
              <a:t>алу</a:t>
            </a:r>
            <a:r>
              <a:rPr lang="ru-RU" dirty="0"/>
              <a:t> </a:t>
            </a:r>
            <a:r>
              <a:rPr lang="ru-RU" dirty="0" err="1"/>
              <a:t>технологияларын</a:t>
            </a:r>
            <a:r>
              <a:rPr lang="ru-RU" dirty="0"/>
              <a:t> </a:t>
            </a:r>
            <a:r>
              <a:rPr lang="ru-RU" dirty="0" err="1"/>
              <a:t>іздеу</a:t>
            </a:r>
            <a:r>
              <a:rPr lang="ru-RU" dirty="0"/>
              <a:t> </a:t>
            </a:r>
            <a:r>
              <a:rPr lang="ru-RU" dirty="0" err="1"/>
              <a:t>принциптерін</a:t>
            </a:r>
            <a:r>
              <a:rPr lang="ru-RU" dirty="0"/>
              <a:t> </a:t>
            </a:r>
            <a:r>
              <a:rPr lang="ru-RU" dirty="0" err="1"/>
              <a:t>дамыту</a:t>
            </a:r>
            <a:r>
              <a:rPr lang="ru-RU" dirty="0"/>
              <a:t> </a:t>
            </a:r>
            <a:r>
              <a:rPr lang="ru-RU" dirty="0" err="1"/>
              <a:t>бағыттары</a:t>
            </a:r>
            <a:r>
              <a:rPr lang="ru-RU" dirty="0"/>
              <a:t>. </a:t>
            </a:r>
          </a:p>
          <a:p>
            <a:r>
              <a:rPr lang="ru-RU" dirty="0" smtClean="0"/>
              <a:t> </a:t>
            </a:r>
            <a:r>
              <a:rPr lang="ru-RU" dirty="0" err="1"/>
              <a:t>Белгілі</a:t>
            </a:r>
            <a:r>
              <a:rPr lang="ru-RU" dirty="0"/>
              <a:t> </a:t>
            </a:r>
            <a:r>
              <a:rPr lang="ru-RU" dirty="0" err="1"/>
              <a:t>вирусқа</a:t>
            </a:r>
            <a:r>
              <a:rPr lang="ru-RU" dirty="0"/>
              <a:t> </a:t>
            </a:r>
            <a:r>
              <a:rPr lang="ru-RU" dirty="0" err="1"/>
              <a:t>қарсы</a:t>
            </a:r>
            <a:r>
              <a:rPr lang="ru-RU" dirty="0"/>
              <a:t> </a:t>
            </a:r>
            <a:r>
              <a:rPr lang="ru-RU" dirty="0" err="1"/>
              <a:t>препараттарды</a:t>
            </a:r>
            <a:r>
              <a:rPr lang="ru-RU" dirty="0"/>
              <a:t> </a:t>
            </a:r>
            <a:r>
              <a:rPr lang="ru-RU" dirty="0" err="1"/>
              <a:t>алу</a:t>
            </a:r>
            <a:r>
              <a:rPr lang="ru-RU" dirty="0"/>
              <a:t> </a:t>
            </a:r>
            <a:r>
              <a:rPr lang="ru-RU" dirty="0" err="1"/>
              <a:t>технологияларын</a:t>
            </a:r>
            <a:r>
              <a:rPr lang="ru-RU" dirty="0"/>
              <a:t> </a:t>
            </a:r>
            <a:r>
              <a:rPr lang="ru-RU" dirty="0" err="1"/>
              <a:t>жасау</a:t>
            </a:r>
            <a:r>
              <a:rPr lang="ru-RU" dirty="0"/>
              <a:t> </a:t>
            </a:r>
            <a:r>
              <a:rPr lang="ru-RU" dirty="0" err="1"/>
              <a:t>және</a:t>
            </a:r>
            <a:r>
              <a:rPr lang="ru-RU" dirty="0"/>
              <a:t> </a:t>
            </a:r>
            <a:r>
              <a:rPr lang="ru-RU" dirty="0" err="1"/>
              <a:t>жаңа</a:t>
            </a:r>
            <a:r>
              <a:rPr lang="ru-RU" dirty="0"/>
              <a:t> </a:t>
            </a:r>
            <a:r>
              <a:rPr lang="ru-RU" dirty="0" err="1"/>
              <a:t>құралдарды</a:t>
            </a:r>
            <a:r>
              <a:rPr lang="ru-RU" dirty="0"/>
              <a:t> </a:t>
            </a:r>
            <a:r>
              <a:rPr lang="ru-RU" dirty="0" err="1"/>
              <a:t>алу</a:t>
            </a:r>
            <a:r>
              <a:rPr lang="ru-RU" dirty="0"/>
              <a:t> </a:t>
            </a:r>
            <a:r>
              <a:rPr lang="ru-RU" dirty="0" err="1"/>
              <a:t>мәселелері</a:t>
            </a:r>
            <a:r>
              <a:rPr lang="ru-RU" dirty="0"/>
              <a:t> </a:t>
            </a:r>
            <a:r>
              <a:rPr lang="ru-RU" dirty="0" err="1"/>
              <a:t>және</a:t>
            </a:r>
            <a:r>
              <a:rPr lang="ru-RU" dirty="0"/>
              <a:t> </a:t>
            </a:r>
            <a:r>
              <a:rPr lang="ru-RU" dirty="0" err="1"/>
              <a:t>оларды</a:t>
            </a:r>
            <a:r>
              <a:rPr lang="ru-RU" dirty="0"/>
              <a:t> </a:t>
            </a:r>
            <a:r>
              <a:rPr lang="ru-RU" dirty="0" err="1"/>
              <a:t>шешу</a:t>
            </a:r>
            <a:r>
              <a:rPr lang="ru-RU" dirty="0"/>
              <a:t> </a:t>
            </a:r>
            <a:r>
              <a:rPr lang="ru-RU" dirty="0" err="1" smtClean="0"/>
              <a:t>мүмкіндіктері</a:t>
            </a:r>
            <a:endParaRPr lang="ru-RU" dirty="0" smtClean="0"/>
          </a:p>
          <a:p>
            <a:r>
              <a:rPr lang="ru-RU" dirty="0" err="1" smtClean="0"/>
              <a:t>Халықаралық</a:t>
            </a:r>
            <a:r>
              <a:rPr lang="ru-RU" dirty="0" smtClean="0"/>
              <a:t> </a:t>
            </a:r>
            <a:r>
              <a:rPr lang="ru-RU" dirty="0" err="1"/>
              <a:t>экономикалық</a:t>
            </a:r>
            <a:r>
              <a:rPr lang="ru-RU" dirty="0"/>
              <a:t> </a:t>
            </a:r>
            <a:r>
              <a:rPr lang="ru-RU" dirty="0" err="1"/>
              <a:t>қатынастарды</a:t>
            </a:r>
            <a:r>
              <a:rPr lang="ru-RU" dirty="0"/>
              <a:t> </a:t>
            </a:r>
            <a:r>
              <a:rPr lang="ru-RU" dirty="0" err="1"/>
              <a:t>құқықтық</a:t>
            </a:r>
            <a:r>
              <a:rPr lang="ru-RU" dirty="0"/>
              <a:t> </a:t>
            </a:r>
            <a:r>
              <a:rPr lang="ru-RU" dirty="0" err="1"/>
              <a:t>реттеудің</a:t>
            </a:r>
            <a:r>
              <a:rPr lang="ru-RU" dirty="0"/>
              <a:t> </a:t>
            </a:r>
            <a:r>
              <a:rPr lang="ru-RU" dirty="0" err="1"/>
              <a:t>қазіргі</a:t>
            </a:r>
            <a:r>
              <a:rPr lang="ru-RU" dirty="0"/>
              <a:t> </a:t>
            </a:r>
            <a:r>
              <a:rPr lang="ru-RU" dirty="0" err="1"/>
              <a:t>заманғы</a:t>
            </a:r>
            <a:r>
              <a:rPr lang="ru-RU" dirty="0"/>
              <a:t> </a:t>
            </a:r>
            <a:r>
              <a:rPr lang="ru-RU" dirty="0" err="1"/>
              <a:t>жүйесін</a:t>
            </a:r>
            <a:r>
              <a:rPr lang="ru-RU" dirty="0"/>
              <a:t> </a:t>
            </a:r>
            <a:r>
              <a:rPr lang="ru-RU" dirty="0" err="1"/>
              <a:t>құруға</a:t>
            </a:r>
            <a:r>
              <a:rPr lang="ru-RU" dirty="0"/>
              <a:t> </a:t>
            </a:r>
            <a:r>
              <a:rPr lang="ru-RU" dirty="0" err="1"/>
              <a:t>мемлекетаралық</a:t>
            </a:r>
            <a:r>
              <a:rPr lang="ru-RU" dirty="0"/>
              <a:t> </a:t>
            </a:r>
            <a:r>
              <a:rPr lang="ru-RU" dirty="0" err="1"/>
              <a:t>ұйымдардың</a:t>
            </a:r>
            <a:r>
              <a:rPr lang="ru-RU" dirty="0"/>
              <a:t> </a:t>
            </a:r>
            <a:r>
              <a:rPr lang="ru-RU" dirty="0" err="1"/>
              <a:t>әсері</a:t>
            </a:r>
            <a:r>
              <a:rPr lang="ru-RU" dirty="0"/>
              <a:t>. </a:t>
            </a:r>
            <a:endParaRPr lang="ru-RU" dirty="0" smtClean="0"/>
          </a:p>
          <a:p>
            <a:r>
              <a:rPr lang="en-US" dirty="0"/>
              <a:t>Study and regulation of gene functions and expression</a:t>
            </a:r>
          </a:p>
          <a:p>
            <a:r>
              <a:rPr lang="en-US" dirty="0"/>
              <a:t>Artificial organs and tissue engineering</a:t>
            </a:r>
          </a:p>
          <a:p>
            <a:r>
              <a:rPr lang="en-US" dirty="0"/>
              <a:t>Molecular mechanisms of human disease and development</a:t>
            </a:r>
          </a:p>
          <a:p>
            <a:r>
              <a:rPr lang="en-US" dirty="0"/>
              <a:t>Biosensors and computer </a:t>
            </a:r>
            <a:r>
              <a:rPr lang="en-US" dirty="0" smtClean="0"/>
              <a:t>modeling</a:t>
            </a:r>
            <a:endParaRPr lang="ru-RU" dirty="0" smtClean="0"/>
          </a:p>
          <a:p>
            <a:r>
              <a:rPr lang="ru-RU" dirty="0"/>
              <a:t>Разнообразие языков мира. </a:t>
            </a:r>
          </a:p>
          <a:p>
            <a:r>
              <a:rPr lang="ru-RU" dirty="0" smtClean="0"/>
              <a:t>Экстралингвистические </a:t>
            </a:r>
            <a:r>
              <a:rPr lang="ru-RU" dirty="0"/>
              <a:t>и лингвистические факторы распространения языков. </a:t>
            </a:r>
            <a:r>
              <a:rPr lang="ru-RU" dirty="0" smtClean="0"/>
              <a:t>. </a:t>
            </a:r>
          </a:p>
          <a:p>
            <a:r>
              <a:rPr lang="ru-RU" dirty="0" smtClean="0"/>
              <a:t>Причины </a:t>
            </a:r>
            <a:r>
              <a:rPr lang="ru-RU" dirty="0"/>
              <a:t>вымирания языков </a:t>
            </a:r>
            <a:endParaRPr lang="ru-RU" dirty="0"/>
          </a:p>
          <a:p>
            <a:endParaRPr lang="ru-RU" dirty="0" smtClean="0"/>
          </a:p>
        </p:txBody>
      </p:sp>
    </p:spTree>
    <p:extLst>
      <p:ext uri="{BB962C8B-B14F-4D97-AF65-F5344CB8AC3E}">
        <p14:creationId xmlns:p14="http://schemas.microsoft.com/office/powerpoint/2010/main" val="11007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2012" y="232012"/>
            <a:ext cx="11121788" cy="5944951"/>
          </a:xfrm>
        </p:spPr>
        <p:txBody>
          <a:bodyPr>
            <a:normAutofit fontScale="92500" lnSpcReduction="20000"/>
          </a:bodyPr>
          <a:lstStyle/>
          <a:p>
            <a:pPr marL="0" indent="0" algn="just">
              <a:buNone/>
            </a:pPr>
            <a:r>
              <a:rPr lang="ru-RU" sz="3000" dirty="0" smtClean="0"/>
              <a:t>Кейс-метод </a:t>
            </a:r>
            <a:r>
              <a:rPr lang="ru-RU" sz="3000" dirty="0"/>
              <a:t>ориентирован не столько на приобретение конкретных знаний (хотя и эти задачи могут быть определенным образом решены), сколько на развитие способностей, умений и навыков</a:t>
            </a:r>
            <a:r>
              <a:rPr lang="ru-RU" sz="3000" dirty="0" smtClean="0"/>
              <a:t>, формировать и развивать </a:t>
            </a:r>
            <a:r>
              <a:rPr lang="ru-RU" sz="3000" dirty="0"/>
              <a:t>следующие </a:t>
            </a:r>
            <a:r>
              <a:rPr lang="ru-RU" sz="3000" i="1" dirty="0"/>
              <a:t>профессиональные качества</a:t>
            </a:r>
            <a:r>
              <a:rPr lang="ru-RU" sz="3000" i="1" dirty="0" smtClean="0"/>
              <a:t>:</a:t>
            </a:r>
          </a:p>
          <a:p>
            <a:pPr marL="0" indent="0" algn="just">
              <a:buNone/>
            </a:pPr>
            <a:r>
              <a:rPr lang="ru-RU" sz="3000" dirty="0" smtClean="0"/>
              <a:t>♦ </a:t>
            </a:r>
            <a:r>
              <a:rPr lang="ru-RU" sz="3000" dirty="0"/>
              <a:t>умение работать с информацией;</a:t>
            </a:r>
          </a:p>
          <a:p>
            <a:pPr marL="0" indent="0" algn="just">
              <a:buNone/>
            </a:pPr>
            <a:r>
              <a:rPr lang="ru-RU" sz="3000" dirty="0"/>
              <a:t>♦ </a:t>
            </a:r>
            <a:r>
              <a:rPr lang="ru-RU" sz="3000" dirty="0" smtClean="0"/>
              <a:t> </a:t>
            </a:r>
            <a:r>
              <a:rPr lang="ru-RU" sz="3000" dirty="0"/>
              <a:t>самостоятельность и инициативность;</a:t>
            </a:r>
          </a:p>
          <a:p>
            <a:pPr marL="0" indent="0" algn="just">
              <a:buNone/>
            </a:pPr>
            <a:r>
              <a:rPr lang="ru-RU" sz="3000" dirty="0"/>
              <a:t>♦ системное мышление;</a:t>
            </a:r>
          </a:p>
          <a:p>
            <a:pPr marL="0" indent="0" algn="just">
              <a:buNone/>
            </a:pPr>
            <a:r>
              <a:rPr lang="ru-RU" sz="3000" dirty="0"/>
              <a:t>♦ </a:t>
            </a:r>
            <a:r>
              <a:rPr lang="ru-RU" sz="3000" dirty="0" err="1"/>
              <a:t>проблемность</a:t>
            </a:r>
            <a:r>
              <a:rPr lang="ru-RU" sz="3000" dirty="0"/>
              <a:t> мышления;</a:t>
            </a:r>
          </a:p>
          <a:p>
            <a:pPr marL="0" indent="0" algn="just">
              <a:buNone/>
            </a:pPr>
            <a:r>
              <a:rPr lang="ru-RU" sz="3000" dirty="0"/>
              <a:t>♦ способность принимать решения;</a:t>
            </a:r>
          </a:p>
          <a:p>
            <a:pPr marL="0" indent="0" algn="just">
              <a:buNone/>
            </a:pPr>
            <a:r>
              <a:rPr lang="ru-RU" sz="3000" dirty="0"/>
              <a:t>♦ готовность к изменениям, гибкость;</a:t>
            </a:r>
          </a:p>
          <a:p>
            <a:pPr marL="0" indent="0" algn="just">
              <a:buNone/>
            </a:pPr>
            <a:r>
              <a:rPr lang="ru-RU" sz="3000" dirty="0"/>
              <a:t>♦ упорство и целеустремленность;</a:t>
            </a:r>
          </a:p>
          <a:p>
            <a:pPr marL="0" indent="0" algn="just">
              <a:buNone/>
            </a:pPr>
            <a:r>
              <a:rPr lang="ru-RU" sz="3000" dirty="0"/>
              <a:t>♦ коммуникативные способности;</a:t>
            </a:r>
          </a:p>
          <a:p>
            <a:pPr marL="0" indent="0" algn="just">
              <a:buNone/>
            </a:pPr>
            <a:r>
              <a:rPr lang="ru-RU" sz="3000" dirty="0"/>
              <a:t>♦ </a:t>
            </a:r>
            <a:r>
              <a:rPr lang="ru-RU" sz="3000" dirty="0" smtClean="0"/>
              <a:t>конструктивность</a:t>
            </a:r>
          </a:p>
          <a:p>
            <a:pPr marL="0" indent="0" algn="just">
              <a:buNone/>
            </a:pPr>
            <a:r>
              <a:rPr lang="ru-RU" sz="3000" dirty="0" smtClean="0"/>
              <a:t>♦ </a:t>
            </a:r>
            <a:r>
              <a:rPr lang="ru-RU" sz="3000" dirty="0"/>
              <a:t>этичность поведения.</a:t>
            </a:r>
          </a:p>
          <a:p>
            <a:pPr algn="just"/>
            <a:endParaRPr lang="ru-RU" dirty="0"/>
          </a:p>
        </p:txBody>
      </p:sp>
    </p:spTree>
    <p:extLst>
      <p:ext uri="{BB962C8B-B14F-4D97-AF65-F5344CB8AC3E}">
        <p14:creationId xmlns:p14="http://schemas.microsoft.com/office/powerpoint/2010/main" val="3531197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94684"/>
          </a:xfrm>
        </p:spPr>
        <p:txBody>
          <a:bodyPr>
            <a:normAutofit/>
          </a:bodyPr>
          <a:lstStyle/>
          <a:p>
            <a:r>
              <a:rPr lang="ru-RU" sz="2400" b="1" dirty="0" smtClean="0"/>
              <a:t>Примеры не правильных темы эссе</a:t>
            </a:r>
            <a:endParaRPr lang="ru-RU" sz="2400" b="1" dirty="0"/>
          </a:p>
        </p:txBody>
      </p:sp>
      <p:sp>
        <p:nvSpPr>
          <p:cNvPr id="3" name="Объект 2"/>
          <p:cNvSpPr>
            <a:spLocks noGrp="1"/>
          </p:cNvSpPr>
          <p:nvPr>
            <p:ph idx="1"/>
          </p:nvPr>
        </p:nvSpPr>
        <p:spPr>
          <a:xfrm>
            <a:off x="838200" y="859810"/>
            <a:ext cx="10515600" cy="5317153"/>
          </a:xfrm>
        </p:spPr>
        <p:txBody>
          <a:bodyPr>
            <a:normAutofit fontScale="92500" lnSpcReduction="10000"/>
          </a:bodyPr>
          <a:lstStyle/>
          <a:p>
            <a:r>
              <a:rPr lang="ru-RU" dirty="0" smtClean="0"/>
              <a:t> </a:t>
            </a:r>
            <a:r>
              <a:rPr lang="ru-RU" dirty="0" err="1"/>
              <a:t>Модификацияланған</a:t>
            </a:r>
            <a:r>
              <a:rPr lang="ru-RU" dirty="0"/>
              <a:t> </a:t>
            </a:r>
            <a:r>
              <a:rPr lang="ru-RU" dirty="0" err="1"/>
              <a:t>табиғи</a:t>
            </a:r>
            <a:r>
              <a:rPr lang="ru-RU" dirty="0"/>
              <a:t> </a:t>
            </a:r>
            <a:r>
              <a:rPr lang="ru-RU" dirty="0" err="1"/>
              <a:t>қосылыстарды</a:t>
            </a:r>
            <a:r>
              <a:rPr lang="ru-RU" dirty="0"/>
              <a:t>, </a:t>
            </a:r>
            <a:r>
              <a:rPr lang="ru-RU" dirty="0" err="1"/>
              <a:t>алудың</a:t>
            </a:r>
            <a:r>
              <a:rPr lang="ru-RU" dirty="0"/>
              <a:t> </a:t>
            </a:r>
            <a:r>
              <a:rPr lang="ru-RU" dirty="0" err="1"/>
              <a:t>заманауи</a:t>
            </a:r>
            <a:r>
              <a:rPr lang="ru-RU" dirty="0"/>
              <a:t> </a:t>
            </a:r>
            <a:r>
              <a:rPr lang="ru-RU" dirty="0" err="1"/>
              <a:t>жаңа</a:t>
            </a:r>
            <a:r>
              <a:rPr lang="ru-RU" dirty="0"/>
              <a:t> </a:t>
            </a:r>
            <a:r>
              <a:rPr lang="ru-RU" dirty="0" err="1"/>
              <a:t>дәрілерді</a:t>
            </a:r>
            <a:r>
              <a:rPr lang="ru-RU" dirty="0"/>
              <a:t> </a:t>
            </a:r>
            <a:r>
              <a:rPr lang="ru-RU" dirty="0" err="1"/>
              <a:t>өндеу</a:t>
            </a:r>
            <a:r>
              <a:rPr lang="ru-RU" dirty="0"/>
              <a:t> </a:t>
            </a:r>
            <a:r>
              <a:rPr lang="ru-RU" dirty="0" err="1"/>
              <a:t>технологияға</a:t>
            </a:r>
            <a:r>
              <a:rPr lang="ru-RU" dirty="0"/>
              <a:t> </a:t>
            </a:r>
            <a:r>
              <a:rPr lang="ru-RU" dirty="0" err="1"/>
              <a:t>көзқарасы</a:t>
            </a:r>
            <a:r>
              <a:rPr lang="ru-RU" dirty="0"/>
              <a:t>.</a:t>
            </a:r>
          </a:p>
          <a:p>
            <a:r>
              <a:rPr lang="ru-RU" dirty="0" smtClean="0"/>
              <a:t> </a:t>
            </a:r>
            <a:r>
              <a:rPr lang="ru-RU" dirty="0" err="1"/>
              <a:t>Бағытталған</a:t>
            </a:r>
            <a:r>
              <a:rPr lang="ru-RU" dirty="0"/>
              <a:t> синтез </a:t>
            </a:r>
            <a:r>
              <a:rPr lang="ru-RU" dirty="0" err="1"/>
              <a:t>әдісімен</a:t>
            </a:r>
            <a:r>
              <a:rPr lang="ru-RU" dirty="0"/>
              <a:t> </a:t>
            </a:r>
            <a:r>
              <a:rPr lang="ru-RU" dirty="0" err="1"/>
              <a:t>биологиялық</a:t>
            </a:r>
            <a:r>
              <a:rPr lang="ru-RU" dirty="0"/>
              <a:t> </a:t>
            </a:r>
            <a:r>
              <a:rPr lang="ru-RU" dirty="0" err="1"/>
              <a:t>белсенді</a:t>
            </a:r>
            <a:r>
              <a:rPr lang="ru-RU" dirty="0"/>
              <a:t> </a:t>
            </a:r>
            <a:r>
              <a:rPr lang="ru-RU" dirty="0" err="1"/>
              <a:t>қосылыстарды</a:t>
            </a:r>
            <a:r>
              <a:rPr lang="ru-RU" dirty="0"/>
              <a:t> </a:t>
            </a:r>
            <a:r>
              <a:rPr lang="ru-RU" dirty="0" err="1"/>
              <a:t>құру</a:t>
            </a:r>
            <a:r>
              <a:rPr lang="ru-RU" dirty="0"/>
              <a:t> </a:t>
            </a:r>
            <a:r>
              <a:rPr lang="ru-RU" dirty="0" err="1"/>
              <a:t>тәсілдерін</a:t>
            </a:r>
            <a:r>
              <a:rPr lang="ru-RU" dirty="0"/>
              <a:t> </a:t>
            </a:r>
            <a:r>
              <a:rPr lang="ru-RU" dirty="0" err="1"/>
              <a:t>талқылау</a:t>
            </a:r>
            <a:r>
              <a:rPr lang="ru-RU" dirty="0"/>
              <a:t> . </a:t>
            </a:r>
            <a:endParaRPr lang="ru-RU" dirty="0" smtClean="0"/>
          </a:p>
          <a:p>
            <a:r>
              <a:rPr lang="ru-RU" dirty="0" smtClean="0"/>
              <a:t> </a:t>
            </a:r>
            <a:r>
              <a:rPr lang="ru-RU" dirty="0" err="1" smtClean="0"/>
              <a:t>Органикалық</a:t>
            </a:r>
            <a:r>
              <a:rPr lang="ru-RU" dirty="0" smtClean="0"/>
              <a:t> </a:t>
            </a:r>
            <a:r>
              <a:rPr lang="ru-RU" dirty="0" err="1"/>
              <a:t>заттардың</a:t>
            </a:r>
            <a:r>
              <a:rPr lang="ru-RU" dirty="0"/>
              <a:t> </a:t>
            </a:r>
            <a:r>
              <a:rPr lang="ru-RU" dirty="0" err="1"/>
              <a:t>биологиялық</a:t>
            </a:r>
            <a:r>
              <a:rPr lang="ru-RU" dirty="0"/>
              <a:t> </a:t>
            </a:r>
            <a:r>
              <a:rPr lang="ru-RU" dirty="0" err="1"/>
              <a:t>белсенд</a:t>
            </a:r>
            <a:r>
              <a:rPr lang="en-AU" dirty="0" err="1"/>
              <a:t>i</a:t>
            </a:r>
            <a:r>
              <a:rPr lang="ru-RU" dirty="0" err="1"/>
              <a:t>лігін</a:t>
            </a:r>
            <a:r>
              <a:rPr lang="ru-RU" dirty="0"/>
              <a:t> </a:t>
            </a:r>
            <a:r>
              <a:rPr lang="ru-RU" dirty="0" err="1"/>
              <a:t>болжау</a:t>
            </a:r>
            <a:r>
              <a:rPr lang="ru-RU" dirty="0"/>
              <a:t> </a:t>
            </a:r>
            <a:r>
              <a:rPr lang="ru-RU" dirty="0" err="1"/>
              <a:t>жаңа</a:t>
            </a:r>
            <a:r>
              <a:rPr lang="ru-RU" dirty="0"/>
              <a:t> </a:t>
            </a:r>
            <a:r>
              <a:rPr lang="ru-RU" dirty="0" err="1"/>
              <a:t>іздеу</a:t>
            </a:r>
            <a:r>
              <a:rPr lang="ru-RU" dirty="0"/>
              <a:t> </a:t>
            </a:r>
            <a:r>
              <a:rPr lang="ru-RU" dirty="0" err="1"/>
              <a:t>теориялық</a:t>
            </a:r>
            <a:r>
              <a:rPr lang="ru-RU" dirty="0"/>
              <a:t> </a:t>
            </a:r>
            <a:r>
              <a:rPr lang="ru-RU" dirty="0" err="1"/>
              <a:t>тәсілдерді</a:t>
            </a:r>
            <a:r>
              <a:rPr lang="ru-RU" dirty="0"/>
              <a:t> </a:t>
            </a:r>
            <a:r>
              <a:rPr lang="ru-RU" dirty="0" err="1" smtClean="0"/>
              <a:t>жоспарлау</a:t>
            </a:r>
            <a:r>
              <a:rPr lang="ru-RU" dirty="0" smtClean="0"/>
              <a:t>.</a:t>
            </a:r>
          </a:p>
          <a:p>
            <a:r>
              <a:rPr lang="ru-RU" dirty="0" smtClean="0"/>
              <a:t> </a:t>
            </a:r>
            <a:r>
              <a:rPr lang="ru-RU" dirty="0" err="1" smtClean="0"/>
              <a:t>Жоба</a:t>
            </a:r>
            <a:r>
              <a:rPr lang="ru-RU" dirty="0" smtClean="0"/>
              <a:t> </a:t>
            </a:r>
            <a:r>
              <a:rPr lang="ru-RU" dirty="0" err="1"/>
              <a:t>аясында</a:t>
            </a:r>
            <a:r>
              <a:rPr lang="ru-RU" dirty="0"/>
              <a:t> </a:t>
            </a:r>
            <a:r>
              <a:rPr lang="ru-RU" dirty="0" err="1"/>
              <a:t>орындалатын</a:t>
            </a:r>
            <a:r>
              <a:rPr lang="ru-RU" dirty="0"/>
              <a:t>, </a:t>
            </a:r>
            <a:r>
              <a:rPr lang="ru-RU" dirty="0" err="1"/>
              <a:t>жеке</a:t>
            </a:r>
            <a:r>
              <a:rPr lang="ru-RU" dirty="0"/>
              <a:t> </a:t>
            </a:r>
            <a:r>
              <a:rPr lang="ru-RU" dirty="0" err="1"/>
              <a:t>тапсырма</a:t>
            </a:r>
            <a:r>
              <a:rPr lang="ru-RU" dirty="0"/>
              <a:t>: </a:t>
            </a:r>
            <a:r>
              <a:rPr lang="ru-RU" dirty="0" err="1"/>
              <a:t>Басқаруды</a:t>
            </a:r>
            <a:r>
              <a:rPr lang="ru-RU" dirty="0"/>
              <a:t> </a:t>
            </a:r>
            <a:r>
              <a:rPr lang="ru-RU" dirty="0" err="1"/>
              <a:t>құжатпен</a:t>
            </a:r>
            <a:r>
              <a:rPr lang="ru-RU" dirty="0"/>
              <a:t> </a:t>
            </a:r>
            <a:r>
              <a:rPr lang="ru-RU" dirty="0" err="1"/>
              <a:t>қамту</a:t>
            </a:r>
            <a:r>
              <a:rPr lang="ru-RU" dirty="0"/>
              <a:t> </a:t>
            </a:r>
            <a:r>
              <a:rPr lang="ru-RU" dirty="0" err="1"/>
              <a:t>және</a:t>
            </a:r>
            <a:r>
              <a:rPr lang="ru-RU" dirty="0"/>
              <a:t> </a:t>
            </a:r>
            <a:r>
              <a:rPr lang="ru-RU" dirty="0" err="1"/>
              <a:t>іс</a:t>
            </a:r>
            <a:r>
              <a:rPr lang="ru-RU" dirty="0"/>
              <a:t> </a:t>
            </a:r>
            <a:r>
              <a:rPr lang="ru-RU" dirty="0" err="1"/>
              <a:t>жүргізу</a:t>
            </a:r>
            <a:r>
              <a:rPr lang="ru-RU" dirty="0"/>
              <a:t> </a:t>
            </a:r>
            <a:r>
              <a:rPr lang="ru-RU" dirty="0" err="1"/>
              <a:t>терминдерінің</a:t>
            </a:r>
            <a:r>
              <a:rPr lang="ru-RU" dirty="0"/>
              <a:t> </a:t>
            </a:r>
            <a:r>
              <a:rPr lang="ru-RU" dirty="0" err="1"/>
              <a:t>құжаттанудың</a:t>
            </a:r>
            <a:r>
              <a:rPr lang="ru-RU" dirty="0"/>
              <a:t> </a:t>
            </a:r>
            <a:r>
              <a:rPr lang="ru-RU" dirty="0" err="1"/>
              <a:t>теориялық</a:t>
            </a:r>
            <a:r>
              <a:rPr lang="ru-RU" dirty="0"/>
              <a:t> </a:t>
            </a:r>
            <a:r>
              <a:rPr lang="ru-RU" dirty="0" err="1"/>
              <a:t>мәселелеріндегі</a:t>
            </a:r>
            <a:r>
              <a:rPr lang="ru-RU" dirty="0"/>
              <a:t> </a:t>
            </a:r>
            <a:r>
              <a:rPr lang="ru-RU" dirty="0" err="1"/>
              <a:t>зерттелуі</a:t>
            </a:r>
            <a:r>
              <a:rPr lang="ru-RU" dirty="0"/>
              <a:t>. </a:t>
            </a:r>
            <a:r>
              <a:rPr lang="ru-RU" dirty="0" err="1"/>
              <a:t>Тақырыпты</a:t>
            </a:r>
            <a:r>
              <a:rPr lang="ru-RU" dirty="0"/>
              <a:t> </a:t>
            </a:r>
            <a:r>
              <a:rPr lang="ru-RU" dirty="0" err="1"/>
              <a:t>игеруді</a:t>
            </a:r>
            <a:r>
              <a:rPr lang="ru-RU" dirty="0"/>
              <a:t> </a:t>
            </a:r>
            <a:r>
              <a:rPr lang="ru-RU" dirty="0" err="1"/>
              <a:t>шығармашылық</a:t>
            </a:r>
            <a:r>
              <a:rPr lang="ru-RU" dirty="0"/>
              <a:t>, </a:t>
            </a:r>
            <a:r>
              <a:rPr lang="ru-RU" dirty="0" err="1"/>
              <a:t>жобалау</a:t>
            </a:r>
            <a:r>
              <a:rPr lang="ru-RU" dirty="0"/>
              <a:t>, </a:t>
            </a:r>
            <a:r>
              <a:rPr lang="ru-RU" dirty="0" err="1"/>
              <a:t>ұйымдастырушылық</a:t>
            </a:r>
            <a:r>
              <a:rPr lang="ru-RU" dirty="0"/>
              <a:t>, </a:t>
            </a:r>
            <a:r>
              <a:rPr lang="ru-RU" dirty="0" err="1"/>
              <a:t>сараптамалық</a:t>
            </a:r>
            <a:r>
              <a:rPr lang="ru-RU" dirty="0"/>
              <a:t>, </a:t>
            </a:r>
            <a:r>
              <a:rPr lang="ru-RU" dirty="0" err="1"/>
              <a:t>біліктілік</a:t>
            </a:r>
            <a:r>
              <a:rPr lang="ru-RU" dirty="0"/>
              <a:t>, </a:t>
            </a:r>
            <a:r>
              <a:rPr lang="ru-RU" dirty="0" err="1"/>
              <a:t>бағалау</a:t>
            </a:r>
            <a:r>
              <a:rPr lang="ru-RU" dirty="0"/>
              <a:t>, </a:t>
            </a:r>
            <a:r>
              <a:rPr lang="ru-RU" dirty="0" err="1"/>
              <a:t>коммуникативтік</a:t>
            </a:r>
            <a:r>
              <a:rPr lang="ru-RU" dirty="0"/>
              <a:t> </a:t>
            </a:r>
            <a:r>
              <a:rPr lang="ru-RU" dirty="0" err="1"/>
              <a:t>жолдармен</a:t>
            </a:r>
            <a:r>
              <a:rPr lang="ru-RU" dirty="0"/>
              <a:t> </a:t>
            </a:r>
            <a:r>
              <a:rPr lang="ru-RU" dirty="0" err="1"/>
              <a:t>анықтауға</a:t>
            </a:r>
            <a:r>
              <a:rPr lang="ru-RU" dirty="0"/>
              <a:t> </a:t>
            </a:r>
            <a:r>
              <a:rPr lang="ru-RU" dirty="0" err="1"/>
              <a:t>негізделген</a:t>
            </a:r>
            <a:r>
              <a:rPr lang="ru-RU" dirty="0"/>
              <a:t> </a:t>
            </a:r>
            <a:r>
              <a:rPr lang="ru-RU" dirty="0" err="1"/>
              <a:t>жеке</a:t>
            </a:r>
            <a:r>
              <a:rPr lang="ru-RU" dirty="0"/>
              <a:t> </a:t>
            </a:r>
            <a:r>
              <a:rPr lang="ru-RU" dirty="0" err="1"/>
              <a:t>орындауға</a:t>
            </a:r>
            <a:r>
              <a:rPr lang="ru-RU" dirty="0"/>
              <a:t> </a:t>
            </a:r>
            <a:r>
              <a:rPr lang="ru-RU" dirty="0" err="1"/>
              <a:t>жүктелетін</a:t>
            </a:r>
            <a:r>
              <a:rPr lang="ru-RU" dirty="0"/>
              <a:t> </a:t>
            </a:r>
            <a:r>
              <a:rPr lang="ru-RU" dirty="0" err="1"/>
              <a:t>тапсырма</a:t>
            </a:r>
            <a:r>
              <a:rPr lang="ru-RU" dirty="0"/>
              <a:t>. </a:t>
            </a:r>
            <a:r>
              <a:rPr lang="ru-RU" dirty="0" err="1"/>
              <a:t>Қатысушылар</a:t>
            </a:r>
            <a:r>
              <a:rPr lang="ru-RU" dirty="0"/>
              <a:t> – 1 </a:t>
            </a:r>
            <a:r>
              <a:rPr lang="ru-RU" dirty="0" smtClean="0"/>
              <a:t>магистрант.</a:t>
            </a:r>
          </a:p>
          <a:p>
            <a:r>
              <a:rPr lang="ru-RU" dirty="0" smtClean="0"/>
              <a:t> </a:t>
            </a:r>
            <a:r>
              <a:rPr lang="ru-RU" dirty="0" err="1" smtClean="0"/>
              <a:t>Халықаралық</a:t>
            </a:r>
            <a:r>
              <a:rPr lang="ru-RU" dirty="0" smtClean="0"/>
              <a:t> </a:t>
            </a:r>
            <a:r>
              <a:rPr lang="ru-RU" dirty="0" err="1"/>
              <a:t>экономикалық</a:t>
            </a:r>
            <a:r>
              <a:rPr lang="ru-RU" dirty="0"/>
              <a:t> </a:t>
            </a:r>
            <a:r>
              <a:rPr lang="ru-RU" dirty="0" err="1"/>
              <a:t>құқықтағы</a:t>
            </a:r>
            <a:r>
              <a:rPr lang="ru-RU" dirty="0"/>
              <a:t> </a:t>
            </a:r>
            <a:r>
              <a:rPr lang="ru-RU" dirty="0" err="1"/>
              <a:t>халықаралық-құқықтық</a:t>
            </a:r>
            <a:r>
              <a:rPr lang="ru-RU" dirty="0"/>
              <a:t> </a:t>
            </a:r>
            <a:r>
              <a:rPr lang="ru-RU" dirty="0" err="1"/>
              <a:t>әдет-ғұрыптардың</a:t>
            </a:r>
            <a:r>
              <a:rPr lang="ru-RU" dirty="0"/>
              <a:t> </a:t>
            </a:r>
            <a:r>
              <a:rPr lang="ru-RU" dirty="0" err="1"/>
              <a:t>рөлі</a:t>
            </a:r>
            <a:r>
              <a:rPr lang="ru-RU" dirty="0"/>
              <a:t> мен </a:t>
            </a:r>
            <a:r>
              <a:rPr lang="ru-RU" dirty="0" err="1"/>
              <a:t>орны</a:t>
            </a:r>
            <a:r>
              <a:rPr lang="ru-RU" dirty="0"/>
              <a:t>. </a:t>
            </a:r>
          </a:p>
          <a:p>
            <a:pPr marL="0" indent="0">
              <a:buNone/>
            </a:pPr>
            <a:endParaRPr lang="ru-RU" dirty="0"/>
          </a:p>
        </p:txBody>
      </p:sp>
    </p:spTree>
    <p:extLst>
      <p:ext uri="{BB962C8B-B14F-4D97-AF65-F5344CB8AC3E}">
        <p14:creationId xmlns:p14="http://schemas.microsoft.com/office/powerpoint/2010/main" val="11007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81036"/>
          </a:xfrm>
        </p:spPr>
        <p:txBody>
          <a:bodyPr>
            <a:noAutofit/>
          </a:bodyPr>
          <a:lstStyle/>
          <a:p>
            <a:r>
              <a:rPr lang="ru-RU" sz="3600" b="1" dirty="0" smtClean="0"/>
              <a:t>Что такое хороший кейс?</a:t>
            </a:r>
            <a:endParaRPr lang="ru-RU" sz="3600" b="1" dirty="0"/>
          </a:p>
        </p:txBody>
      </p:sp>
      <p:sp>
        <p:nvSpPr>
          <p:cNvPr id="3" name="Объект 2"/>
          <p:cNvSpPr>
            <a:spLocks noGrp="1"/>
          </p:cNvSpPr>
          <p:nvPr>
            <p:ph idx="1"/>
          </p:nvPr>
        </p:nvSpPr>
        <p:spPr>
          <a:xfrm>
            <a:off x="838200" y="736979"/>
            <a:ext cx="10515600" cy="5439984"/>
          </a:xfrm>
        </p:spPr>
        <p:txBody>
          <a:bodyPr>
            <a:normAutofit/>
          </a:bodyPr>
          <a:lstStyle/>
          <a:p>
            <a:pPr marL="0" indent="0">
              <a:buNone/>
            </a:pPr>
            <a:endParaRPr lang="en-US" dirty="0" smtClean="0"/>
          </a:p>
          <a:p>
            <a:pPr marL="0" indent="0">
              <a:buNone/>
            </a:pPr>
            <a:r>
              <a:rPr lang="ru-RU" dirty="0" smtClean="0"/>
              <a:t>Кейс </a:t>
            </a:r>
            <a:r>
              <a:rPr lang="ru-RU" dirty="0"/>
              <a:t>должен быть противоречив </a:t>
            </a:r>
          </a:p>
          <a:p>
            <a:pPr marL="0" indent="0">
              <a:buNone/>
            </a:pPr>
            <a:r>
              <a:rPr lang="ru-RU" dirty="0" smtClean="0"/>
              <a:t>Кейс </a:t>
            </a:r>
            <a:r>
              <a:rPr lang="ru-RU" dirty="0"/>
              <a:t>должен содержать контрасты и сравнения </a:t>
            </a:r>
            <a:endParaRPr lang="ru-RU" dirty="0" smtClean="0"/>
          </a:p>
          <a:p>
            <a:pPr marL="0" indent="0">
              <a:buNone/>
            </a:pPr>
            <a:r>
              <a:rPr lang="ru-RU" dirty="0" smtClean="0"/>
              <a:t>Кейс </a:t>
            </a:r>
            <a:r>
              <a:rPr lang="ru-RU" dirty="0"/>
              <a:t>должен позволять делать полезные и актуальные обобщения </a:t>
            </a:r>
          </a:p>
          <a:p>
            <a:pPr marL="0" indent="0">
              <a:buNone/>
            </a:pPr>
            <a:r>
              <a:rPr lang="ru-RU" dirty="0" smtClean="0"/>
              <a:t>Кейс </a:t>
            </a:r>
            <a:r>
              <a:rPr lang="ru-RU" dirty="0"/>
              <a:t>должен содержать необходимое и достаточное количество информации </a:t>
            </a:r>
          </a:p>
          <a:p>
            <a:pPr marL="0" indent="0">
              <a:buNone/>
            </a:pPr>
            <a:r>
              <a:rPr lang="ru-RU" dirty="0" smtClean="0"/>
              <a:t>Кейс </a:t>
            </a:r>
            <a:r>
              <a:rPr lang="ru-RU" dirty="0"/>
              <a:t>должен быть персонализирован </a:t>
            </a:r>
          </a:p>
          <a:p>
            <a:pPr marL="0" indent="0">
              <a:buNone/>
            </a:pPr>
            <a:r>
              <a:rPr lang="ru-RU" dirty="0" smtClean="0"/>
              <a:t>Кейс </a:t>
            </a:r>
            <a:r>
              <a:rPr lang="ru-RU" dirty="0"/>
              <a:t>должен быть хорошо структурирован и легко читаем </a:t>
            </a:r>
            <a:endParaRPr lang="en-US" dirty="0" smtClean="0"/>
          </a:p>
          <a:p>
            <a:pPr marL="0" indent="0">
              <a:buNone/>
            </a:pPr>
            <a:r>
              <a:rPr lang="ru-RU" dirty="0" smtClean="0"/>
              <a:t>Кейс </a:t>
            </a:r>
            <a:r>
              <a:rPr lang="ru-RU" dirty="0"/>
              <a:t>должен быть кратким </a:t>
            </a:r>
          </a:p>
          <a:p>
            <a:endParaRPr lang="ru-RU" dirty="0"/>
          </a:p>
          <a:p>
            <a:endParaRPr lang="ru-RU" dirty="0"/>
          </a:p>
        </p:txBody>
      </p:sp>
    </p:spTree>
    <p:extLst>
      <p:ext uri="{BB962C8B-B14F-4D97-AF65-F5344CB8AC3E}">
        <p14:creationId xmlns:p14="http://schemas.microsoft.com/office/powerpoint/2010/main" val="667799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96036"/>
            <a:ext cx="10515600" cy="95534"/>
          </a:xfrm>
        </p:spPr>
        <p:txBody>
          <a:bodyPr>
            <a:noAutofit/>
          </a:bodyPr>
          <a:lstStyle/>
          <a:p>
            <a:r>
              <a:rPr lang="ru-RU" sz="4000" b="1" dirty="0" smtClean="0"/>
              <a:t>Учебные цели и характеристики кейсов </a:t>
            </a:r>
            <a:br>
              <a:rPr lang="ru-RU" sz="4000" b="1" dirty="0" smtClean="0"/>
            </a:br>
            <a:endParaRPr lang="ru-RU" sz="4000" b="1" dirty="0"/>
          </a:p>
        </p:txBody>
      </p:sp>
      <p:sp>
        <p:nvSpPr>
          <p:cNvPr id="7" name="Объект 6"/>
          <p:cNvSpPr>
            <a:spLocks noGrp="1"/>
          </p:cNvSpPr>
          <p:nvPr>
            <p:ph idx="1"/>
          </p:nvPr>
        </p:nvSpPr>
        <p:spPr>
          <a:xfrm>
            <a:off x="838200" y="696036"/>
            <a:ext cx="10515600" cy="5480927"/>
          </a:xfrm>
        </p:spPr>
        <p:txBody>
          <a:bodyPr>
            <a:normAutofit/>
          </a:bodyPr>
          <a:lstStyle/>
          <a:p>
            <a:pPr marL="0" indent="0" fontAlgn="t">
              <a:buNone/>
            </a:pPr>
            <a:r>
              <a:rPr lang="ru-RU" dirty="0" smtClean="0"/>
              <a:t>1. </a:t>
            </a:r>
            <a:r>
              <a:rPr lang="en-US" dirty="0" smtClean="0"/>
              <a:t>      </a:t>
            </a:r>
            <a:r>
              <a:rPr lang="ru-RU" sz="3200" dirty="0" smtClean="0"/>
              <a:t>Изучение концепций</a:t>
            </a:r>
            <a:endParaRPr lang="ru-RU" sz="3200" dirty="0"/>
          </a:p>
          <a:p>
            <a:pPr marL="0" indent="0" fontAlgn="t">
              <a:buNone/>
            </a:pPr>
            <a:r>
              <a:rPr lang="ru-RU" sz="3200" dirty="0" smtClean="0"/>
              <a:t>2 </a:t>
            </a:r>
            <a:r>
              <a:rPr lang="ru-RU" sz="3200" dirty="0"/>
              <a:t>	Понимание методов 	</a:t>
            </a:r>
          </a:p>
          <a:p>
            <a:pPr marL="0" indent="0" fontAlgn="t">
              <a:buNone/>
            </a:pPr>
            <a:r>
              <a:rPr lang="ru-RU" sz="3200" dirty="0"/>
              <a:t>3 	Развитие навыков использования методов 	</a:t>
            </a:r>
          </a:p>
          <a:p>
            <a:pPr marL="0" indent="0" fontAlgn="t">
              <a:buNone/>
            </a:pPr>
            <a:r>
              <a:rPr lang="ru-RU" sz="3200" dirty="0"/>
              <a:t>4 	Развитие навыков анализа проблем развития </a:t>
            </a:r>
            <a:r>
              <a:rPr lang="ru-RU" sz="3200" dirty="0" smtClean="0"/>
              <a:t>профессиональной деятельности </a:t>
            </a:r>
            <a:endParaRPr lang="ru-RU" sz="3200" dirty="0"/>
          </a:p>
          <a:p>
            <a:pPr marL="0" indent="0" fontAlgn="t">
              <a:buNone/>
            </a:pPr>
            <a:r>
              <a:rPr lang="ru-RU" sz="3200" dirty="0"/>
              <a:t>5 	Развитие навыков разработки планов действия </a:t>
            </a:r>
            <a:r>
              <a:rPr lang="ru-RU" sz="3200" dirty="0"/>
              <a:t>профессиональной деятельности </a:t>
            </a:r>
          </a:p>
          <a:p>
            <a:pPr marL="0" indent="0" fontAlgn="t">
              <a:buNone/>
            </a:pPr>
            <a:r>
              <a:rPr lang="ru-RU" sz="3200" dirty="0" smtClean="0"/>
              <a:t>6 </a:t>
            </a:r>
            <a:r>
              <a:rPr lang="ru-RU" sz="3200" dirty="0"/>
              <a:t>	Формирование отношения (позиции) 	</a:t>
            </a:r>
          </a:p>
          <a:p>
            <a:pPr marL="0" indent="0" fontAlgn="t">
              <a:buNone/>
            </a:pPr>
            <a:r>
              <a:rPr lang="ru-RU" sz="3200" dirty="0"/>
              <a:t>7 	Развитие навыков подготовки взвешенных суждений </a:t>
            </a:r>
            <a:r>
              <a:rPr lang="ru-RU" dirty="0"/>
              <a:t>	</a:t>
            </a:r>
          </a:p>
          <a:p>
            <a:endParaRPr lang="ru-RU" dirty="0"/>
          </a:p>
        </p:txBody>
      </p:sp>
    </p:spTree>
    <p:extLst>
      <p:ext uri="{BB962C8B-B14F-4D97-AF65-F5344CB8AC3E}">
        <p14:creationId xmlns:p14="http://schemas.microsoft.com/office/powerpoint/2010/main" val="1887267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Категории кейсов </a:t>
            </a:r>
          </a:p>
        </p:txBody>
      </p:sp>
      <p:sp>
        <p:nvSpPr>
          <p:cNvPr id="3" name="Объект 2"/>
          <p:cNvSpPr>
            <a:spLocks noGrp="1"/>
          </p:cNvSpPr>
          <p:nvPr>
            <p:ph idx="1"/>
          </p:nvPr>
        </p:nvSpPr>
        <p:spPr/>
        <p:txBody>
          <a:bodyPr/>
          <a:lstStyle/>
          <a:p>
            <a:r>
              <a:rPr lang="ru-RU" i="1" dirty="0" smtClean="0"/>
              <a:t>Иллюстративный </a:t>
            </a:r>
            <a:r>
              <a:rPr lang="ru-RU" dirty="0"/>
              <a:t>(описательный) </a:t>
            </a:r>
          </a:p>
          <a:p>
            <a:r>
              <a:rPr lang="ru-RU" i="1" dirty="0" smtClean="0"/>
              <a:t>Для </a:t>
            </a:r>
            <a:r>
              <a:rPr lang="ru-RU" i="1" dirty="0"/>
              <a:t>ситуационного обучения </a:t>
            </a:r>
            <a:r>
              <a:rPr lang="ru-RU" dirty="0"/>
              <a:t>(учебный) </a:t>
            </a:r>
          </a:p>
          <a:p>
            <a:r>
              <a:rPr lang="ru-RU" i="1" dirty="0" smtClean="0"/>
              <a:t>Аналитические </a:t>
            </a:r>
            <a:endParaRPr lang="ru-RU" dirty="0"/>
          </a:p>
          <a:p>
            <a:r>
              <a:rPr lang="ru-RU" i="1" dirty="0" smtClean="0"/>
              <a:t>Для </a:t>
            </a:r>
            <a:r>
              <a:rPr lang="ru-RU" i="1" dirty="0"/>
              <a:t>принятия управленческих решений </a:t>
            </a:r>
            <a:endParaRPr lang="ru-RU" dirty="0"/>
          </a:p>
          <a:p>
            <a:endParaRPr lang="ru-RU" dirty="0"/>
          </a:p>
        </p:txBody>
      </p:sp>
    </p:spTree>
    <p:extLst>
      <p:ext uri="{BB962C8B-B14F-4D97-AF65-F5344CB8AC3E}">
        <p14:creationId xmlns:p14="http://schemas.microsoft.com/office/powerpoint/2010/main" val="10200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Категории кейсов по формату </a:t>
            </a:r>
          </a:p>
        </p:txBody>
      </p:sp>
      <p:sp>
        <p:nvSpPr>
          <p:cNvPr id="3" name="Объект 2"/>
          <p:cNvSpPr>
            <a:spLocks noGrp="1"/>
          </p:cNvSpPr>
          <p:nvPr>
            <p:ph idx="1"/>
          </p:nvPr>
        </p:nvSpPr>
        <p:spPr/>
        <p:txBody>
          <a:bodyPr/>
          <a:lstStyle/>
          <a:p>
            <a:endParaRPr lang="ru-RU" dirty="0"/>
          </a:p>
          <a:p>
            <a:endParaRPr lang="ru-RU" dirty="0"/>
          </a:p>
          <a:p>
            <a:r>
              <a:rPr lang="ru-RU" dirty="0" smtClean="0"/>
              <a:t>Большой </a:t>
            </a:r>
            <a:r>
              <a:rPr lang="ru-RU" dirty="0"/>
              <a:t>- до 45 стр. </a:t>
            </a:r>
          </a:p>
          <a:p>
            <a:r>
              <a:rPr lang="ru-RU" dirty="0"/>
              <a:t>•Средний/ «европейский» - 6-7 стр. </a:t>
            </a:r>
          </a:p>
          <a:p>
            <a:r>
              <a:rPr lang="ru-RU" dirty="0"/>
              <a:t>•Короткий/мини-кейс (</a:t>
            </a:r>
            <a:r>
              <a:rPr lang="en-AU" dirty="0" err="1"/>
              <a:t>caselet</a:t>
            </a:r>
            <a:r>
              <a:rPr lang="en-AU" dirty="0"/>
              <a:t>) – 1-3 </a:t>
            </a:r>
            <a:r>
              <a:rPr lang="ru-RU" dirty="0"/>
              <a:t>стр. </a:t>
            </a:r>
          </a:p>
          <a:p>
            <a:endParaRPr lang="ru-RU" dirty="0"/>
          </a:p>
        </p:txBody>
      </p:sp>
    </p:spTree>
    <p:extLst>
      <p:ext uri="{BB962C8B-B14F-4D97-AF65-F5344CB8AC3E}">
        <p14:creationId xmlns:p14="http://schemas.microsoft.com/office/powerpoint/2010/main" val="3856773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
            </a:r>
            <a:br>
              <a:rPr lang="ru-RU" dirty="0"/>
            </a:br>
            <a:r>
              <a:rPr lang="ru-RU" dirty="0"/>
              <a:t>Общие требования, предъявляемые к кейсам </a:t>
            </a:r>
          </a:p>
        </p:txBody>
      </p:sp>
      <p:sp>
        <p:nvSpPr>
          <p:cNvPr id="3" name="Объект 2"/>
          <p:cNvSpPr>
            <a:spLocks noGrp="1"/>
          </p:cNvSpPr>
          <p:nvPr>
            <p:ph idx="1"/>
          </p:nvPr>
        </p:nvSpPr>
        <p:spPr/>
        <p:txBody>
          <a:bodyPr>
            <a:normAutofit fontScale="92500" lnSpcReduction="20000"/>
          </a:bodyPr>
          <a:lstStyle/>
          <a:p>
            <a:pPr marL="0" indent="0">
              <a:buNone/>
            </a:pPr>
            <a:r>
              <a:rPr lang="en-US" i="1" dirty="0" smtClean="0"/>
              <a:t>1. </a:t>
            </a:r>
            <a:r>
              <a:rPr lang="ru-RU" i="1" dirty="0" smtClean="0"/>
              <a:t>Ориентация </a:t>
            </a:r>
            <a:r>
              <a:rPr lang="ru-RU" i="1" dirty="0"/>
              <a:t>на конкретную аудиторию </a:t>
            </a:r>
            <a:endParaRPr lang="ru-RU" dirty="0"/>
          </a:p>
          <a:p>
            <a:pPr marL="0" indent="0">
              <a:buNone/>
            </a:pPr>
            <a:r>
              <a:rPr lang="ru-RU" i="1" dirty="0"/>
              <a:t>2.Понятное выражение целей написания кейса </a:t>
            </a:r>
            <a:endParaRPr lang="ru-RU" dirty="0"/>
          </a:p>
          <a:p>
            <a:pPr marL="0" indent="0">
              <a:buNone/>
            </a:pPr>
            <a:r>
              <a:rPr lang="ru-RU" i="1" dirty="0"/>
              <a:t>3.Достоверность фактов </a:t>
            </a:r>
            <a:endParaRPr lang="ru-RU" dirty="0"/>
          </a:p>
          <a:p>
            <a:pPr marL="0" indent="0">
              <a:buNone/>
            </a:pPr>
            <a:r>
              <a:rPr lang="ru-RU" i="1" dirty="0"/>
              <a:t>4.Проблемный характер описываемой ситуации </a:t>
            </a:r>
            <a:endParaRPr lang="ru-RU" dirty="0"/>
          </a:p>
          <a:p>
            <a:pPr marL="0" indent="0">
              <a:buNone/>
            </a:pPr>
            <a:r>
              <a:rPr lang="ru-RU" i="1" dirty="0"/>
              <a:t>5.Приближенность к реальной работе </a:t>
            </a:r>
            <a:endParaRPr lang="ru-RU" dirty="0"/>
          </a:p>
          <a:p>
            <a:pPr marL="0" indent="0">
              <a:buNone/>
            </a:pPr>
            <a:r>
              <a:rPr lang="ru-RU" i="1" dirty="0" smtClean="0"/>
              <a:t>6.Недопустимость </a:t>
            </a:r>
            <a:r>
              <a:rPr lang="ru-RU" i="1" dirty="0"/>
              <a:t>прямого авторского комментария </a:t>
            </a:r>
            <a:endParaRPr lang="ru-RU" dirty="0"/>
          </a:p>
          <a:p>
            <a:pPr marL="0" indent="0">
              <a:buNone/>
            </a:pPr>
            <a:r>
              <a:rPr lang="ru-RU" i="1" dirty="0"/>
              <a:t>8.Учет </a:t>
            </a:r>
            <a:r>
              <a:rPr lang="ru-RU" i="1" dirty="0" err="1"/>
              <a:t>межфункциональных</a:t>
            </a:r>
            <a:r>
              <a:rPr lang="ru-RU" i="1" dirty="0"/>
              <a:t> аспектов деятельности </a:t>
            </a:r>
            <a:endParaRPr lang="ru-RU" dirty="0"/>
          </a:p>
          <a:p>
            <a:pPr marL="0" indent="0">
              <a:buNone/>
            </a:pPr>
            <a:r>
              <a:rPr lang="ru-RU" i="1" dirty="0"/>
              <a:t>9.Временной аспект описания ситуации </a:t>
            </a:r>
            <a:endParaRPr lang="ru-RU" dirty="0"/>
          </a:p>
          <a:p>
            <a:pPr marL="0" indent="0">
              <a:buNone/>
            </a:pPr>
            <a:r>
              <a:rPr lang="ru-RU" i="1" dirty="0"/>
              <a:t>10.Необходимый объем данных </a:t>
            </a:r>
            <a:endParaRPr lang="ru-RU" dirty="0"/>
          </a:p>
          <a:p>
            <a:pPr marL="0" indent="0">
              <a:buNone/>
            </a:pPr>
            <a:r>
              <a:rPr lang="ru-RU" i="1" dirty="0"/>
              <a:t>11.Связь обсуждаемых решений с внешним окружением </a:t>
            </a:r>
            <a:r>
              <a:rPr lang="ru-RU" i="1" dirty="0" smtClean="0"/>
              <a:t> в профессии</a:t>
            </a:r>
            <a:endParaRPr lang="ru-RU" dirty="0"/>
          </a:p>
        </p:txBody>
      </p:sp>
    </p:spTree>
    <p:extLst>
      <p:ext uri="{BB962C8B-B14F-4D97-AF65-F5344CB8AC3E}">
        <p14:creationId xmlns:p14="http://schemas.microsoft.com/office/powerpoint/2010/main" val="1521809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r>
            <a:br>
              <a:rPr lang="ru-RU" dirty="0"/>
            </a:br>
            <a:r>
              <a:rPr lang="ru-RU" dirty="0"/>
              <a:t>Структура </a:t>
            </a:r>
            <a:r>
              <a:rPr lang="ru-RU" dirty="0" smtClean="0"/>
              <a:t>кейса </a:t>
            </a:r>
            <a:endParaRPr lang="ru-RU" dirty="0"/>
          </a:p>
        </p:txBody>
      </p:sp>
      <p:sp>
        <p:nvSpPr>
          <p:cNvPr id="3" name="Объект 2"/>
          <p:cNvSpPr>
            <a:spLocks noGrp="1"/>
          </p:cNvSpPr>
          <p:nvPr>
            <p:ph idx="1"/>
          </p:nvPr>
        </p:nvSpPr>
        <p:spPr/>
        <p:txBody>
          <a:bodyPr>
            <a:normAutofit/>
          </a:bodyPr>
          <a:lstStyle/>
          <a:p>
            <a:pPr marL="514350" indent="-514350">
              <a:buAutoNum type="arabicPeriod"/>
            </a:pPr>
            <a:r>
              <a:rPr lang="ru-RU" dirty="0" smtClean="0"/>
              <a:t>Аннотация</a:t>
            </a:r>
            <a:r>
              <a:rPr lang="ru-RU" dirty="0"/>
              <a:t>. </a:t>
            </a:r>
            <a:endParaRPr lang="ru-RU" dirty="0" smtClean="0"/>
          </a:p>
          <a:p>
            <a:pPr marL="514350" indent="-514350">
              <a:buAutoNum type="arabicPeriod"/>
            </a:pPr>
            <a:r>
              <a:rPr lang="ru-RU" dirty="0" smtClean="0"/>
              <a:t>Текст </a:t>
            </a:r>
            <a:r>
              <a:rPr lang="ru-RU" dirty="0"/>
              <a:t>кейса, который включает </a:t>
            </a:r>
          </a:p>
          <a:p>
            <a:pPr marL="0" indent="0">
              <a:buNone/>
            </a:pPr>
            <a:r>
              <a:rPr lang="en-AU" dirty="0"/>
              <a:t>a.</a:t>
            </a:r>
            <a:r>
              <a:rPr lang="ru-RU" dirty="0"/>
              <a:t>основной текст </a:t>
            </a:r>
          </a:p>
          <a:p>
            <a:pPr marL="0" indent="0">
              <a:buNone/>
            </a:pPr>
            <a:r>
              <a:rPr lang="en-AU" dirty="0"/>
              <a:t>b.</a:t>
            </a:r>
            <a:r>
              <a:rPr lang="ru-RU" dirty="0"/>
              <a:t>приложения. </a:t>
            </a:r>
          </a:p>
          <a:p>
            <a:pPr marL="0" indent="0">
              <a:buNone/>
            </a:pPr>
            <a:r>
              <a:rPr lang="ru-RU" dirty="0"/>
              <a:t>3.Вопросы для обсуждения. </a:t>
            </a:r>
          </a:p>
          <a:p>
            <a:pPr marL="0" indent="0">
              <a:buNone/>
            </a:pPr>
            <a:r>
              <a:rPr lang="ru-RU" dirty="0"/>
              <a:t>4.Методические рекомендации для преподавателей по работе с кейсом. </a:t>
            </a:r>
          </a:p>
          <a:p>
            <a:pPr marL="0" indent="0">
              <a:buNone/>
            </a:pPr>
            <a:r>
              <a:rPr lang="ru-RU" dirty="0"/>
              <a:t>5.Дополнительные материалы для работы с кейсом. </a:t>
            </a:r>
          </a:p>
          <a:p>
            <a:endParaRPr lang="ru-RU" dirty="0"/>
          </a:p>
        </p:txBody>
      </p:sp>
    </p:spTree>
    <p:extLst>
      <p:ext uri="{BB962C8B-B14F-4D97-AF65-F5344CB8AC3E}">
        <p14:creationId xmlns:p14="http://schemas.microsoft.com/office/powerpoint/2010/main" val="246179972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2228</Words>
  <Application>Microsoft Office PowerPoint</Application>
  <PresentationFormat>Широкоэкранный</PresentationFormat>
  <Paragraphs>262</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Arial</vt:lpstr>
      <vt:lpstr>Calibri</vt:lpstr>
      <vt:lpstr>Calibri Light</vt:lpstr>
      <vt:lpstr>Times New Roman</vt:lpstr>
      <vt:lpstr>Тема Office</vt:lpstr>
      <vt:lpstr>Методические рекомендации для разработки кейс-заданий и эссе</vt:lpstr>
      <vt:lpstr>Презентация PowerPoint</vt:lpstr>
      <vt:lpstr>Презентация PowerPoint</vt:lpstr>
      <vt:lpstr>Что такое хороший кейс?</vt:lpstr>
      <vt:lpstr>Учебные цели и характеристики кейсов  </vt:lpstr>
      <vt:lpstr> Категории кейсов </vt:lpstr>
      <vt:lpstr> Категории кейсов по формату </vt:lpstr>
      <vt:lpstr> Общие требования, предъявляемые к кейсам </vt:lpstr>
      <vt:lpstr> Структура кейса </vt:lpstr>
      <vt:lpstr> Факторы успеха кейса </vt:lpstr>
      <vt:lpstr> Особенности кейсов небольшого формата </vt:lpstr>
      <vt:lpstr> Основные этапы разработки кейса </vt:lpstr>
      <vt:lpstr>Презентация PowerPoint</vt:lpstr>
      <vt:lpstr>Общие правила оформления кейса</vt:lpstr>
      <vt:lpstr>РЕКОМЕНДАЦИИ  к структуре кейс-задания</vt:lpstr>
      <vt:lpstr>РЕКОМЕНДАЦИИ</vt:lpstr>
      <vt:lpstr>  Методическая часть  </vt:lpstr>
      <vt:lpstr>Пример</vt:lpstr>
      <vt:lpstr>Презентация PowerPoint</vt:lpstr>
      <vt:lpstr>Презентация PowerPoint</vt:lpstr>
      <vt:lpstr>Презентация PowerPoint</vt:lpstr>
      <vt:lpstr>Презентация PowerPoint</vt:lpstr>
      <vt:lpstr>Презентация PowerPoint</vt:lpstr>
      <vt:lpstr>Примеры не правильных заданий (вопросов) к кейсу</vt:lpstr>
      <vt:lpstr>Примеры не правильных заданий (вопросов) к кейсу</vt:lpstr>
      <vt:lpstr>Структура эссе</vt:lpstr>
      <vt:lpstr>Презентация PowerPoint</vt:lpstr>
      <vt:lpstr>Презентация PowerPoint</vt:lpstr>
      <vt:lpstr>Примеры не правильных темы эссе</vt:lpstr>
      <vt:lpstr>Примеры не правильных темы эссе</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требования к структуре и содержанию кейс-задания</dc:title>
  <dc:creator>user</dc:creator>
  <cp:lastModifiedBy>user</cp:lastModifiedBy>
  <cp:revision>45</cp:revision>
  <dcterms:created xsi:type="dcterms:W3CDTF">2020-05-16T13:15:56Z</dcterms:created>
  <dcterms:modified xsi:type="dcterms:W3CDTF">2020-05-18T13:09:20Z</dcterms:modified>
</cp:coreProperties>
</file>